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  <p:sldMasterId id="2147483665" r:id="rId2"/>
    <p:sldMasterId id="2147483682" r:id="rId3"/>
    <p:sldMasterId id="2147483699" r:id="rId4"/>
  </p:sldMasterIdLst>
  <p:notesMasterIdLst>
    <p:notesMasterId r:id="rId31"/>
  </p:notesMasterIdLst>
  <p:sldIdLst>
    <p:sldId id="331" r:id="rId5"/>
    <p:sldId id="367" r:id="rId6"/>
    <p:sldId id="363" r:id="rId7"/>
    <p:sldId id="390" r:id="rId8"/>
    <p:sldId id="340" r:id="rId9"/>
    <p:sldId id="341" r:id="rId10"/>
    <p:sldId id="342" r:id="rId11"/>
    <p:sldId id="338" r:id="rId12"/>
    <p:sldId id="343" r:id="rId13"/>
    <p:sldId id="344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96" r:id="rId24"/>
    <p:sldId id="394" r:id="rId25"/>
    <p:sldId id="395" r:id="rId26"/>
    <p:sldId id="399" r:id="rId27"/>
    <p:sldId id="380" r:id="rId28"/>
    <p:sldId id="393" r:id="rId29"/>
    <p:sldId id="389" r:id="rId30"/>
  </p:sldIdLst>
  <p:sldSz cx="12192000" cy="6858000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92607" autoAdjust="0"/>
  </p:normalViewPr>
  <p:slideViewPr>
    <p:cSldViewPr snapToGrid="0">
      <p:cViewPr varScale="1">
        <p:scale>
          <a:sx n="102" d="100"/>
          <a:sy n="102" d="100"/>
        </p:scale>
        <p:origin x="28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17A030-BECA-489D-9C5C-0FD69F61704E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E63AE8-255E-4008-931F-B5F4DC8C9BB7}" type="slidenum">
              <a:rPr lang="bs-Latn-BA" smtClean="0"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FE63AE8-255E-4008-931F-B5F4DC8C9BB7}" type="slidenum">
              <a:rPr kumimoji="0" lang="bs-Latn-B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fld>
            <a:endParaRPr kumimoji="0" lang="bs-Latn-B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CECFDC-DC1E-48AB-8BCC-1716253573F0}" type="slidenum">
              <a:rPr lang="en-US" sz="1200" smtClean="0">
                <a:solidFill>
                  <a:srgbClr val="000000"/>
                </a:solidFill>
              </a:rPr>
              <a:t>18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A5023D5-1082-4FF4-A4A2-4D180FE5F969}" type="slidenum">
              <a:rPr lang="en-US" sz="1200" smtClean="0">
                <a:solidFill>
                  <a:srgbClr val="000000"/>
                </a:solidFill>
              </a:rPr>
              <a:t>19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95068AA-65B2-40AE-9155-37E39A7038F9}" type="slidenum">
              <a:rPr lang="en-US" sz="1200" smtClean="0">
                <a:solidFill>
                  <a:srgbClr val="000000"/>
                </a:solidFill>
              </a:rPr>
              <a:t>24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970333" y="8829675"/>
            <a:ext cx="3038478" cy="4667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207FA4-D45E-4BF6-AA25-E233F53B78DF}" type="slidenum">
              <a:t>25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5833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3AE8-255E-4008-931F-B5F4DC8C9BB7}" type="slidenum">
              <a:rPr lang="bs-Latn-BA" smtClean="0"/>
              <a:t>10</a:t>
            </a:fld>
            <a:endParaRPr lang="bs-Latn-B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A660D07-A782-4091-A866-8734A8CD6395}" type="slidenum">
              <a:rPr lang="en-US" sz="1200" smtClean="0">
                <a:solidFill>
                  <a:srgbClr val="000000"/>
                </a:solidFill>
              </a:rPr>
              <a:t>11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3C2989-11F5-4B3E-A008-1BD790B42876}" type="slidenum">
              <a:rPr lang="en-US" sz="1200" smtClean="0">
                <a:solidFill>
                  <a:srgbClr val="000000"/>
                </a:solidFill>
              </a:rPr>
              <a:t>12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FFBE50-7654-4E48-89D1-0981CE48706C}" type="slidenum">
              <a:rPr lang="en-US" sz="1200" smtClean="0">
                <a:solidFill>
                  <a:srgbClr val="000000"/>
                </a:solidFill>
              </a:rPr>
              <a:t>13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5FED84-6BDA-44B6-BFF9-33B658B52DFA}" type="slidenum">
              <a:rPr lang="en-US" sz="1200" smtClean="0">
                <a:solidFill>
                  <a:srgbClr val="000000"/>
                </a:solidFill>
              </a:rPr>
              <a:t>14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B7BC8A2-DAAE-40C4-AEB0-E3A76509B43A}" type="slidenum">
              <a:rPr lang="en-US" sz="1200" smtClean="0">
                <a:solidFill>
                  <a:srgbClr val="000000"/>
                </a:solidFill>
              </a:rPr>
              <a:t>15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E72145-A71F-464C-9723-BF32BFCE4CB5}" type="slidenum">
              <a:rPr lang="en-US" sz="1200" smtClean="0">
                <a:solidFill>
                  <a:srgbClr val="000000"/>
                </a:solidFill>
              </a:rPr>
              <a:t>16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856" y="9428272"/>
            <a:ext cx="2946278" cy="4983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2E00E4A-FC81-4F53-8F4C-849E34D636EE}" type="slidenum">
              <a:rPr lang="en-US" sz="1200" smtClean="0">
                <a:solidFill>
                  <a:srgbClr val="000000"/>
                </a:solidFill>
              </a:rPr>
              <a:t>17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-37" y="-8467"/>
            <a:ext cx="12192042" cy="6866467"/>
            <a:chOff x="-37" y="-8467"/>
            <a:chExt cx="12192042" cy="6866467"/>
          </a:xfrm>
        </p:grpSpPr>
        <p:cxnSp>
          <p:nvCxnSpPr>
            <p:cNvPr id="3" name="Straight Connector 31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Isosceles Triangle 26"/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Isosceles Triangle 30"/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" name="Isosceles Triangle 18"/>
            <p:cNvSpPr/>
            <p:nvPr/>
          </p:nvSpPr>
          <p:spPr>
            <a:xfrm rot="10799991">
              <a:off x="-37" y="0"/>
              <a:ext cx="842592" cy="56661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1D62DE08-6B68-4C56-9C82-50FB394B0000}" type="datetime1">
              <a:rPr lang="sr-Latn-RS"/>
              <a:t>6.6.2024.</a:t>
            </a:fld>
            <a:endParaRPr lang="sr-Latn-RS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BAFA34BE-17F6-4DC9-9A37-C870CE9C6A2F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B8F7E648-51D0-4356-9B7E-BB4D616BBC65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A897BF17-7547-4A64-BEF7-2D2FB275CCAF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2700863"/>
            <a:ext cx="8596667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FBAD320F-C69B-4FE7-8D70-8A9309A186FD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40D8B7B0-E25A-4EA7-B892-6734ED8F09B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0365459D-1C66-4369-839D-8323564392E8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E06E8ECE-6061-418D-A108-E5188EDCD806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29D2F32-7C5D-4320-B5B3-44256B6D6FFF}" type="datetime1">
              <a:rPr lang="sr-Latn-RS"/>
              <a:t>6.6.2024.</a:t>
            </a:fld>
            <a:endParaRPr lang="sr-Latn-R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D6A9941F-D7A4-4798-AEBA-701D7FCB21DE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2B9568FB-EA18-4BF3-AE68-3981A77DC3D1}" type="datetime1">
              <a:rPr lang="sr-Latn-RS"/>
              <a:t>6.6.2024.</a:t>
            </a:fld>
            <a:endParaRPr lang="sr-Latn-R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D3FF781-D0BB-49C1-A3B2-362C90289001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7A6E9539-38B9-428E-A890-9E0C4E920971}" type="datetime1">
              <a:rPr lang="sr-Latn-RS"/>
              <a:t>6.6.2024.</a:t>
            </a:fld>
            <a:endParaRPr lang="sr-Latn-R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117E3A93-B27B-4A0C-9BB8-5696A02F2B43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498601"/>
            <a:ext cx="3854525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971AFCD0-56DE-46EA-90CD-FBE89D7B33A9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00B4FBCD-1400-4963-8DDC-4B7A6AF157C7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4800600"/>
            <a:ext cx="8596667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C2ABB455-810E-424E-983C-B5DBD8DE1DEC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84817A0C-7BB9-4152-B9B1-3FA70D84478A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DCFE8E94-D215-4459-B9B1-E40C4BD2B7C3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3EF15D35-ABDC-4A6E-AAF6-7CEA727A311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9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9AEFDFE5-234F-4CF4-AA79-F96A8F83E942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DE572A6F-2254-4A4B-94F9-1348FE5A8AD8}" type="slidenum">
              <a:rPr/>
              <a:t>‹#›</a:t>
            </a:fld>
            <a:endParaRPr/>
          </a:p>
        </p:txBody>
      </p:sp>
      <p:sp>
        <p:nvSpPr>
          <p:cNvPr id="8" name="TextBox 19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>
                <a:solidFill>
                  <a:srgbClr val="C0E474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9" name="TextBox 21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>
                <a:solidFill>
                  <a:srgbClr val="C0E474"/>
                </a:solidFill>
                <a:latin typeface="Arial" panose="020B0604020202020204"/>
              </a:rPr>
              <a:t>”</a:t>
            </a:r>
            <a:endParaRPr lang="en-US">
              <a:solidFill>
                <a:srgbClr val="C0E474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931990"/>
            <a:ext cx="8596667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7ED46761-EB9D-430E-8E38-FA32BCE4CC4D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479865F4-C44F-414F-BAFF-5182D76C98A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9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D4D7DCFC-53B4-4DE8-ABFD-EDEFB387DB4F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E9492C86-FA8C-493F-AD0A-401A2D3C1D36}" type="slidenum">
              <a:rPr/>
              <a:t>‹#›</a:t>
            </a:fld>
            <a:endParaRPr/>
          </a:p>
        </p:txBody>
      </p:sp>
      <p:sp>
        <p:nvSpPr>
          <p:cNvPr id="8" name="TextBox 23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>
                <a:solidFill>
                  <a:srgbClr val="C0E474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>
                <a:solidFill>
                  <a:srgbClr val="C0E474"/>
                </a:solidFill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588200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9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DD094AA3-349A-4D4E-B792-90FF0ABA8640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0161767E-9CD7-4955-AFCA-49AE27C57FF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A088AC12-3DEB-4ADD-8358-7904BCEFB0F5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8CC89254-C2BE-4DDE-A9F7-44BBC77A8AB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967670" y="609603"/>
            <a:ext cx="1304739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FFAFA3D4-790F-4146-86CD-C27FCC7DFD6F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77A5C0C7-11D9-4D3B-AE77-3D8266C466B1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-37" y="-8467"/>
            <a:ext cx="12192042" cy="6866467"/>
            <a:chOff x="-37" y="-8467"/>
            <a:chExt cx="12192042" cy="6866467"/>
          </a:xfrm>
        </p:grpSpPr>
        <p:cxnSp>
          <p:nvCxnSpPr>
            <p:cNvPr id="3" name="Straight Connector 31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Isosceles Triangle 26"/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Isosceles Triangle 30"/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" name="Isosceles Triangle 18"/>
            <p:cNvSpPr/>
            <p:nvPr/>
          </p:nvSpPr>
          <p:spPr>
            <a:xfrm rot="10799991">
              <a:off x="-37" y="0"/>
              <a:ext cx="842592" cy="56661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1D62DE08-6B68-4C56-9C82-50FB394B0000}" type="datetime1">
              <a:rPr lang="sr-Latn-RS"/>
              <a:t>6.6.2024.</a:t>
            </a:fld>
            <a:endParaRPr lang="sr-Latn-RS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BAFA34BE-17F6-4DC9-9A37-C870CE9C6A2F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B8F7E648-51D0-4356-9B7E-BB4D616BBC65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A897BF17-7547-4A64-BEF7-2D2FB275CCAF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2700863"/>
            <a:ext cx="8596667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FBAD320F-C69B-4FE7-8D70-8A9309A186FD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40D8B7B0-E25A-4EA7-B892-6734ED8F09B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0365459D-1C66-4369-839D-8323564392E8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E06E8ECE-6061-418D-A108-E5188EDCD806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29D2F32-7C5D-4320-B5B3-44256B6D6FFF}" type="datetime1">
              <a:rPr lang="sr-Latn-RS"/>
              <a:t>6.6.2024.</a:t>
            </a:fld>
            <a:endParaRPr lang="sr-Latn-R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D6A9941F-D7A4-4798-AEBA-701D7FCB21DE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2B9568FB-EA18-4BF3-AE68-3981A77DC3D1}" type="datetime1">
              <a:rPr lang="sr-Latn-RS"/>
              <a:t>6.6.2024.</a:t>
            </a:fld>
            <a:endParaRPr lang="sr-Latn-R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D3FF781-D0BB-49C1-A3B2-362C90289001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7A6E9539-38B9-428E-A890-9E0C4E920971}" type="datetime1">
              <a:rPr lang="sr-Latn-RS"/>
              <a:t>6.6.2024.</a:t>
            </a:fld>
            <a:endParaRPr lang="sr-Latn-R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117E3A93-B27B-4A0C-9BB8-5696A02F2B43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498601"/>
            <a:ext cx="3854525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971AFCD0-56DE-46EA-90CD-FBE89D7B33A9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00B4FBCD-1400-4963-8DDC-4B7A6AF157C7}" type="slidenum">
              <a:rPr/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4800600"/>
            <a:ext cx="8596667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C2ABB455-810E-424E-983C-B5DBD8DE1DEC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84817A0C-7BB9-4152-B9B1-3FA70D84478A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DCFE8E94-D215-4459-B9B1-E40C4BD2B7C3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3EF15D35-ABDC-4A6E-AAF6-7CEA727A3119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9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9AEFDFE5-234F-4CF4-AA79-F96A8F83E942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DE572A6F-2254-4A4B-94F9-1348FE5A8AD8}" type="slidenum">
              <a:rPr/>
              <a:t>‹#›</a:t>
            </a:fld>
            <a:endParaRPr/>
          </a:p>
        </p:txBody>
      </p:sp>
      <p:sp>
        <p:nvSpPr>
          <p:cNvPr id="8" name="TextBox 19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>
                <a:solidFill>
                  <a:srgbClr val="C0E474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9" name="TextBox 21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>
                <a:solidFill>
                  <a:srgbClr val="C0E474"/>
                </a:solidFill>
                <a:latin typeface="Arial" panose="020B0604020202020204"/>
              </a:rPr>
              <a:t>”</a:t>
            </a:r>
            <a:endParaRPr lang="en-US">
              <a:solidFill>
                <a:srgbClr val="C0E474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931990"/>
            <a:ext cx="8596667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7ED46761-EB9D-430E-8E38-FA32BCE4CC4D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479865F4-C44F-414F-BAFF-5182D76C98A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9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D4D7DCFC-53B4-4DE8-ABFD-EDEFB387DB4F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E9492C86-FA8C-493F-AD0A-401A2D3C1D36}" type="slidenum">
              <a:rPr/>
              <a:t>‹#›</a:t>
            </a:fld>
            <a:endParaRPr/>
          </a:p>
        </p:txBody>
      </p:sp>
      <p:sp>
        <p:nvSpPr>
          <p:cNvPr id="8" name="TextBox 23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>
                <a:solidFill>
                  <a:srgbClr val="C0E474"/>
                </a:solidFill>
                <a:latin typeface="Arial" panose="020B0604020202020204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defTabSz="4572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>
                <a:solidFill>
                  <a:srgbClr val="C0E474"/>
                </a:solidFill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588200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9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DD094AA3-349A-4D4E-B792-90FF0ABA8640}" type="datetime1">
              <a:rPr lang="sr-Latn-RS"/>
              <a:t>6.6.2024.</a:t>
            </a:fld>
            <a:endParaRPr lang="sr-Latn-R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0161767E-9CD7-4955-AFCA-49AE27C57FF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A088AC12-3DEB-4ADD-8358-7904BCEFB0F5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8CC89254-C2BE-4DDE-A9F7-44BBC77A8AB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967670" y="609603"/>
            <a:ext cx="1304739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FFAFA3D4-790F-4146-86CD-C27FCC7DFD6F}" type="datetime1">
              <a:rPr lang="sr-Latn-RS"/>
              <a:t>6.6.2024.</a:t>
            </a:fld>
            <a:endParaRPr lang="sr-Latn-R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77A5C0C7-11D9-4D3B-AE77-3D8266C466B1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-37" y="-8467"/>
            <a:ext cx="12192042" cy="6866467"/>
            <a:chOff x="-37" y="-8467"/>
            <a:chExt cx="12192042" cy="6866467"/>
          </a:xfrm>
        </p:grpSpPr>
        <p:cxnSp>
          <p:nvCxnSpPr>
            <p:cNvPr id="3" name="Straight Connector 31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Isosceles Triangle 26"/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Isosceles Triangle 30"/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Isosceles Triangle 18"/>
            <p:cNvSpPr/>
            <p:nvPr/>
          </p:nvSpPr>
          <p:spPr>
            <a:xfrm rot="10799991">
              <a:off x="-37" y="0"/>
              <a:ext cx="842592" cy="56661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9CEAD1-AFC9-4992-92DD-84824FEE3933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6B0C7ED-C78C-4974-9249-F2426156C9A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09028E-F1A8-4CB0-88FA-B2DC22FC41B6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F977DFF-124C-43C4-ACFC-950C47089ED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2700863"/>
            <a:ext cx="8596667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2EC5302-C620-4B13-9BB4-A44664D8AFB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7A85AF0-9FBE-4296-89F1-EFEF81D8438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995E34-D184-4113-B67D-07BD53B4468C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9B3B5E4-396F-49C2-BCA8-C7C4407BF6B0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8690F75-9797-4FD8-AACA-D942392ACC82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6460C54-E0C2-40AE-9991-8FAFD481E739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82F150-B482-4729-980D-11AA7BE9BBF2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B81415-BB1E-483E-BA03-41AF8CD4F6D6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9BE11-0888-4A6A-BBB9-EC4CF7E6C850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6AC930-B6B7-4A9F-B165-2F12944ADF7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498601"/>
            <a:ext cx="3854525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F5C96F7-6B89-4871-8E83-1C76BFA302EA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30B61-A33B-4AD3-9CB6-7CD67D064E7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4800600"/>
            <a:ext cx="8596667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264D19D-2EF8-4CB6-90A4-D4D471C6021F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8C79C41-0EDD-40B8-9951-37C49DCDA12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4AE63BF-BEF5-4B8A-AE0B-D9AE817E3CBB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8CFB07D-BA77-44FA-9BEE-C807AA90D6B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9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54CE173-E857-4473-BC61-756DA5F2CD5E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0A846DB-9807-4152-9412-B2B32F2EC67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TextBox 19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C0E4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9" name="TextBox 21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C0E4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0E4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931990"/>
            <a:ext cx="8596667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F30568E-E678-41B3-96E1-69753D3E7340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50BFDA-AA8F-4BFF-8A11-238BCD4F38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9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07AB4FB-6E1F-491E-A981-E231EEDEA3C2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1B3D73-ECDD-40CC-B8B9-467212C579B4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TextBox 23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C0E4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C0E4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588200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9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B352E38-D652-4694-B419-D6C14550ABCB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CC39A64-A12D-4D0C-86A3-17199E3986A9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54B423-BE6F-4818-88BC-64080D15FAED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2FCFD1C-EB88-4C4E-BB3B-8D1E21B70DE9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967670" y="609603"/>
            <a:ext cx="1304739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FDD855A-84B4-4EAD-B4EE-0B7A777EC0EB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D1D0E7-7932-4646-8928-A8F50596FB68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7E504-BD84-449F-9063-6C89F8DD5532}" type="datetimeFigureOut">
              <a:rPr lang="bs-Latn-BA" smtClean="0"/>
              <a:t>6. 6. 2024.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FF09C9-6C11-4B86-A216-114B2AFCB5A7}" type="slidenum">
              <a:rPr lang="bs-Latn-BA" smtClean="0"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Isosceles Triangle 23"/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Isosceles Triangle 27"/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" name="Isosceles Triangle 28"/>
            <p:cNvSpPr/>
            <p:nvPr/>
          </p:nvSpPr>
          <p:spPr>
            <a:xfrm>
              <a:off x="0" y="4013201"/>
              <a:ext cx="448732" cy="2844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360"/>
                <a:gd name="f8" fmla="+- 0 0 -270"/>
                <a:gd name="f9" fmla="+- 0 0 -180"/>
                <a:gd name="f10" fmla="+- 0 0 -90"/>
                <a:gd name="f11" fmla="abs f3"/>
                <a:gd name="f12" fmla="abs f4"/>
                <a:gd name="f13" fmla="abs f5"/>
                <a:gd name="f14" fmla="*/ f7 f0 1"/>
                <a:gd name="f15" fmla="*/ f8 f0 1"/>
                <a:gd name="f16" fmla="*/ f9 f0 1"/>
                <a:gd name="f17" fmla="*/ f10 f0 1"/>
                <a:gd name="f18" fmla="?: f11 f3 1"/>
                <a:gd name="f19" fmla="?: f12 f4 1"/>
                <a:gd name="f20" fmla="?: f13 f5 1"/>
                <a:gd name="f21" fmla="*/ f14 1 f2"/>
                <a:gd name="f22" fmla="*/ f15 1 f2"/>
                <a:gd name="f23" fmla="*/ f16 1 f2"/>
                <a:gd name="f24" fmla="*/ f17 1 f2"/>
                <a:gd name="f25" fmla="*/ f18 1 21600"/>
                <a:gd name="f26" fmla="*/ f19 1 21600"/>
                <a:gd name="f27" fmla="*/ 21600 f18 1"/>
                <a:gd name="f28" fmla="*/ 21600 f19 1"/>
                <a:gd name="f29" fmla="+- f21 0 f1"/>
                <a:gd name="f30" fmla="+- f22 0 f1"/>
                <a:gd name="f31" fmla="+- f23 0 f1"/>
                <a:gd name="f32" fmla="+- f24 0 f1"/>
                <a:gd name="f33" fmla="min f26 f25"/>
                <a:gd name="f34" fmla="*/ f27 1 f20"/>
                <a:gd name="f35" fmla="*/ f28 1 f20"/>
                <a:gd name="f36" fmla="val f34"/>
                <a:gd name="f37" fmla="val f35"/>
                <a:gd name="f38" fmla="*/ f6 f33 1"/>
                <a:gd name="f39" fmla="+- f37 0 f6"/>
                <a:gd name="f40" fmla="+- f36 0 f6"/>
                <a:gd name="f41" fmla="*/ f37 f33 1"/>
                <a:gd name="f42" fmla="*/ f36 f33 1"/>
                <a:gd name="f43" fmla="*/ f39 1 2"/>
                <a:gd name="f44" fmla="*/ f40 1 2"/>
                <a:gd name="f45" fmla="*/ f40 f6 1"/>
                <a:gd name="f46" fmla="+- f6 f43 0"/>
                <a:gd name="f47" fmla="*/ f45 1 200000"/>
                <a:gd name="f48" fmla="*/ f45 1 100000"/>
                <a:gd name="f49" fmla="+- f47 f44 0"/>
                <a:gd name="f50" fmla="*/ f47 f33 1"/>
                <a:gd name="f51" fmla="*/ f46 f33 1"/>
                <a:gd name="f52" fmla="*/ f48 f33 1"/>
                <a:gd name="f53" fmla="*/ f49 f33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2" y="f38"/>
                </a:cxn>
                <a:cxn ang="f30">
                  <a:pos x="f50" y="f51"/>
                </a:cxn>
                <a:cxn ang="f31">
                  <a:pos x="f38" y="f41"/>
                </a:cxn>
                <a:cxn ang="f31">
                  <a:pos x="f52" y="f41"/>
                </a:cxn>
                <a:cxn ang="f31">
                  <a:pos x="f42" y="f41"/>
                </a:cxn>
                <a:cxn ang="f32">
                  <a:pos x="f53" y="f51"/>
                </a:cxn>
              </a:cxnLst>
              <a:rect l="f50" t="f51" r="f53" b="f41"/>
              <a:pathLst>
                <a:path>
                  <a:moveTo>
                    <a:pt x="f38" y="f41"/>
                  </a:moveTo>
                  <a:lnTo>
                    <a:pt x="f52" y="f38"/>
                  </a:lnTo>
                  <a:lnTo>
                    <a:pt x="f42" y="f41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 panose="020B0603020202020204"/>
              </a:defRPr>
            </a:lvl1pPr>
          </a:lstStyle>
          <a:p>
            <a:fld id="{176823C5-54CF-4B44-A191-8790A644C653}" type="datetime1">
              <a:rPr lang="sr-Latn-RS" smtClean="0"/>
              <a:t>6.6.2024.</a:t>
            </a:fld>
            <a:endParaRPr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 panose="020B0603020202020204"/>
              </a:defRPr>
            </a:lvl1pPr>
          </a:lstStyle>
          <a:p>
            <a:endParaRPr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900" b="0" i="0" u="none" strike="noStrike" kern="1200" cap="none" spc="0" baseline="0">
                <a:solidFill>
                  <a:srgbClr val="90C226"/>
                </a:solidFill>
                <a:uFillTx/>
                <a:latin typeface="Trebuchet MS" panose="020B0603020202020204"/>
              </a:defRPr>
            </a:lvl1pPr>
          </a:lstStyle>
          <a:p>
            <a:fld id="{14C52F54-20D7-41ED-B7EC-FCF962E6E876}" type="slidenum">
              <a:rPr smtClean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defRPr lang="en-US" sz="3600" b="0" i="0" u="none" strike="noStrike" kern="1200" cap="none" spc="0" baseline="0">
          <a:solidFill>
            <a:srgbClr val="90C226"/>
          </a:solidFill>
          <a:uFillTx/>
          <a:latin typeface="Trebuchet MS" panose="020B0603020202020204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8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6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4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" name="Isosceles Triangle 23"/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Isosceles Triangle 27"/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" name="Isosceles Triangle 28"/>
            <p:cNvSpPr/>
            <p:nvPr/>
          </p:nvSpPr>
          <p:spPr>
            <a:xfrm>
              <a:off x="0" y="4013201"/>
              <a:ext cx="448732" cy="2844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360"/>
                <a:gd name="f8" fmla="+- 0 0 -270"/>
                <a:gd name="f9" fmla="+- 0 0 -180"/>
                <a:gd name="f10" fmla="+- 0 0 -90"/>
                <a:gd name="f11" fmla="abs f3"/>
                <a:gd name="f12" fmla="abs f4"/>
                <a:gd name="f13" fmla="abs f5"/>
                <a:gd name="f14" fmla="*/ f7 f0 1"/>
                <a:gd name="f15" fmla="*/ f8 f0 1"/>
                <a:gd name="f16" fmla="*/ f9 f0 1"/>
                <a:gd name="f17" fmla="*/ f10 f0 1"/>
                <a:gd name="f18" fmla="?: f11 f3 1"/>
                <a:gd name="f19" fmla="?: f12 f4 1"/>
                <a:gd name="f20" fmla="?: f13 f5 1"/>
                <a:gd name="f21" fmla="*/ f14 1 f2"/>
                <a:gd name="f22" fmla="*/ f15 1 f2"/>
                <a:gd name="f23" fmla="*/ f16 1 f2"/>
                <a:gd name="f24" fmla="*/ f17 1 f2"/>
                <a:gd name="f25" fmla="*/ f18 1 21600"/>
                <a:gd name="f26" fmla="*/ f19 1 21600"/>
                <a:gd name="f27" fmla="*/ 21600 f18 1"/>
                <a:gd name="f28" fmla="*/ 21600 f19 1"/>
                <a:gd name="f29" fmla="+- f21 0 f1"/>
                <a:gd name="f30" fmla="+- f22 0 f1"/>
                <a:gd name="f31" fmla="+- f23 0 f1"/>
                <a:gd name="f32" fmla="+- f24 0 f1"/>
                <a:gd name="f33" fmla="min f26 f25"/>
                <a:gd name="f34" fmla="*/ f27 1 f20"/>
                <a:gd name="f35" fmla="*/ f28 1 f20"/>
                <a:gd name="f36" fmla="val f34"/>
                <a:gd name="f37" fmla="val f35"/>
                <a:gd name="f38" fmla="*/ f6 f33 1"/>
                <a:gd name="f39" fmla="+- f37 0 f6"/>
                <a:gd name="f40" fmla="+- f36 0 f6"/>
                <a:gd name="f41" fmla="*/ f37 f33 1"/>
                <a:gd name="f42" fmla="*/ f36 f33 1"/>
                <a:gd name="f43" fmla="*/ f39 1 2"/>
                <a:gd name="f44" fmla="*/ f40 1 2"/>
                <a:gd name="f45" fmla="*/ f40 f6 1"/>
                <a:gd name="f46" fmla="+- f6 f43 0"/>
                <a:gd name="f47" fmla="*/ f45 1 200000"/>
                <a:gd name="f48" fmla="*/ f45 1 100000"/>
                <a:gd name="f49" fmla="+- f47 f44 0"/>
                <a:gd name="f50" fmla="*/ f47 f33 1"/>
                <a:gd name="f51" fmla="*/ f46 f33 1"/>
                <a:gd name="f52" fmla="*/ f48 f33 1"/>
                <a:gd name="f53" fmla="*/ f49 f33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2" y="f38"/>
                </a:cxn>
                <a:cxn ang="f30">
                  <a:pos x="f50" y="f51"/>
                </a:cxn>
                <a:cxn ang="f31">
                  <a:pos x="f38" y="f41"/>
                </a:cxn>
                <a:cxn ang="f31">
                  <a:pos x="f52" y="f41"/>
                </a:cxn>
                <a:cxn ang="f31">
                  <a:pos x="f42" y="f41"/>
                </a:cxn>
                <a:cxn ang="f32">
                  <a:pos x="f53" y="f51"/>
                </a:cxn>
              </a:cxnLst>
              <a:rect l="f50" t="f51" r="f53" b="f41"/>
              <a:pathLst>
                <a:path>
                  <a:moveTo>
                    <a:pt x="f38" y="f41"/>
                  </a:moveTo>
                  <a:lnTo>
                    <a:pt x="f52" y="f38"/>
                  </a:lnTo>
                  <a:lnTo>
                    <a:pt x="f42" y="f41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 panose="020B0603020202020204"/>
              </a:defRPr>
            </a:lvl1pPr>
          </a:lstStyle>
          <a:p>
            <a:fld id="{176823C5-54CF-4B44-A191-8790A644C653}" type="datetime1">
              <a:rPr lang="sr-Latn-RS" smtClean="0"/>
              <a:t>6.6.2024.</a:t>
            </a:fld>
            <a:endParaRPr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 panose="020B0603020202020204"/>
              </a:defRPr>
            </a:lvl1pPr>
          </a:lstStyle>
          <a:p>
            <a:endParaRPr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900" b="0" i="0" u="none" strike="noStrike" kern="1200" cap="none" spc="0" baseline="0">
                <a:solidFill>
                  <a:srgbClr val="90C226"/>
                </a:solidFill>
                <a:uFillTx/>
                <a:latin typeface="Trebuchet MS" panose="020B0603020202020204"/>
              </a:defRPr>
            </a:lvl1pPr>
          </a:lstStyle>
          <a:p>
            <a:fld id="{14C52F54-20D7-41ED-B7EC-FCF962E6E876}" type="slidenum">
              <a:rPr smtClean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defRPr lang="en-US" sz="3600" b="0" i="0" u="none" strike="noStrike" kern="1200" cap="none" spc="0" baseline="0">
          <a:solidFill>
            <a:srgbClr val="90C226"/>
          </a:solidFill>
          <a:uFillTx/>
          <a:latin typeface="Trebuchet MS" panose="020B0603020202020204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8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6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4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  <a:miter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  <a:miter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+- f4 0 f2"/>
                <a:gd name="f9" fmla="+- f3 0 f2"/>
                <a:gd name="f10" fmla="*/ f9 1 3007349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+- f4 0 f2"/>
                <a:gd name="f9" fmla="+- f3 0 f2"/>
                <a:gd name="f10" fmla="*/ f9 1 2573311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Isosceles Triangle 23"/>
            <p:cNvSpPr/>
            <p:nvPr/>
          </p:nvSpPr>
          <p:spPr>
            <a:xfrm>
              <a:off x="8932334" y="3047996"/>
              <a:ext cx="3259671" cy="3810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+- f4 0 f2"/>
                <a:gd name="f9" fmla="+- f3 0 f2"/>
                <a:gd name="f10" fmla="*/ f9 1 2858013"/>
                <a:gd name="f11" fmla="*/ f8 1 6866467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+- f4 0 f2"/>
                <a:gd name="f9" fmla="+- f3 0 f2"/>
                <a:gd name="f10" fmla="*/ f9 1 1290094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+- f4 0 f2"/>
                <a:gd name="f9" fmla="+- f3 0 f2"/>
                <a:gd name="f10" fmla="*/ f9 1 1249825"/>
                <a:gd name="f11" fmla="*/ f8 1 6858000"/>
                <a:gd name="f12" fmla="*/ f2 1 f10"/>
                <a:gd name="f13" fmla="*/ f3 1 f10"/>
                <a:gd name="f14" fmla="*/ f2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Isosceles Triangle 27"/>
            <p:cNvSpPr/>
            <p:nvPr/>
          </p:nvSpPr>
          <p:spPr>
            <a:xfrm>
              <a:off x="10371664" y="3589870"/>
              <a:ext cx="1817159" cy="32681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10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Isosceles Triangle 28"/>
            <p:cNvSpPr/>
            <p:nvPr/>
          </p:nvSpPr>
          <p:spPr>
            <a:xfrm>
              <a:off x="0" y="4013201"/>
              <a:ext cx="448732" cy="2844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360"/>
                <a:gd name="f8" fmla="+- 0 0 -270"/>
                <a:gd name="f9" fmla="+- 0 0 -180"/>
                <a:gd name="f10" fmla="+- 0 0 -90"/>
                <a:gd name="f11" fmla="abs f3"/>
                <a:gd name="f12" fmla="abs f4"/>
                <a:gd name="f13" fmla="abs f5"/>
                <a:gd name="f14" fmla="*/ f7 f0 1"/>
                <a:gd name="f15" fmla="*/ f8 f0 1"/>
                <a:gd name="f16" fmla="*/ f9 f0 1"/>
                <a:gd name="f17" fmla="*/ f10 f0 1"/>
                <a:gd name="f18" fmla="?: f11 f3 1"/>
                <a:gd name="f19" fmla="?: f12 f4 1"/>
                <a:gd name="f20" fmla="?: f13 f5 1"/>
                <a:gd name="f21" fmla="*/ f14 1 f2"/>
                <a:gd name="f22" fmla="*/ f15 1 f2"/>
                <a:gd name="f23" fmla="*/ f16 1 f2"/>
                <a:gd name="f24" fmla="*/ f17 1 f2"/>
                <a:gd name="f25" fmla="*/ f18 1 21600"/>
                <a:gd name="f26" fmla="*/ f19 1 21600"/>
                <a:gd name="f27" fmla="*/ 21600 f18 1"/>
                <a:gd name="f28" fmla="*/ 21600 f19 1"/>
                <a:gd name="f29" fmla="+- f21 0 f1"/>
                <a:gd name="f30" fmla="+- f22 0 f1"/>
                <a:gd name="f31" fmla="+- f23 0 f1"/>
                <a:gd name="f32" fmla="+- f24 0 f1"/>
                <a:gd name="f33" fmla="min f26 f25"/>
                <a:gd name="f34" fmla="*/ f27 1 f20"/>
                <a:gd name="f35" fmla="*/ f28 1 f20"/>
                <a:gd name="f36" fmla="val f34"/>
                <a:gd name="f37" fmla="val f35"/>
                <a:gd name="f38" fmla="*/ f6 f33 1"/>
                <a:gd name="f39" fmla="+- f37 0 f6"/>
                <a:gd name="f40" fmla="+- f36 0 f6"/>
                <a:gd name="f41" fmla="*/ f37 f33 1"/>
                <a:gd name="f42" fmla="*/ f36 f33 1"/>
                <a:gd name="f43" fmla="*/ f39 1 2"/>
                <a:gd name="f44" fmla="*/ f40 1 2"/>
                <a:gd name="f45" fmla="*/ f40 f6 1"/>
                <a:gd name="f46" fmla="+- f6 f43 0"/>
                <a:gd name="f47" fmla="*/ f45 1 200000"/>
                <a:gd name="f48" fmla="*/ f45 1 100000"/>
                <a:gd name="f49" fmla="+- f47 f44 0"/>
                <a:gd name="f50" fmla="*/ f47 f33 1"/>
                <a:gd name="f51" fmla="*/ f46 f33 1"/>
                <a:gd name="f52" fmla="*/ f48 f33 1"/>
                <a:gd name="f53" fmla="*/ f49 f33 1"/>
              </a:gdLst>
              <a:ahLst/>
              <a:cxnLst>
                <a:cxn ang="3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52" y="f38"/>
                </a:cxn>
                <a:cxn ang="f30">
                  <a:pos x="f50" y="f51"/>
                </a:cxn>
                <a:cxn ang="f31">
                  <a:pos x="f38" y="f41"/>
                </a:cxn>
                <a:cxn ang="f31">
                  <a:pos x="f52" y="f41"/>
                </a:cxn>
                <a:cxn ang="f31">
                  <a:pos x="f42" y="f41"/>
                </a:cxn>
                <a:cxn ang="f32">
                  <a:pos x="f53" y="f51"/>
                </a:cxn>
              </a:cxnLst>
              <a:rect l="f50" t="f51" r="f53" b="f41"/>
              <a:pathLst>
                <a:path>
                  <a:moveTo>
                    <a:pt x="f38" y="f41"/>
                  </a:moveTo>
                  <a:lnTo>
                    <a:pt x="f52" y="f38"/>
                  </a:lnTo>
                  <a:lnTo>
                    <a:pt x="f42" y="f41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 panose="020B0603020202020204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C764B6A-EFEF-4767-88A9-CB23F34330E9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6/6/2024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 panose="020B0603020202020204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900" b="0" i="0" u="none" strike="noStrike" kern="1200" cap="none" spc="0" baseline="0">
                <a:solidFill>
                  <a:srgbClr val="90C226"/>
                </a:solidFill>
                <a:uFillTx/>
                <a:latin typeface="Trebuchet MS" panose="020B0603020202020204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79AB04A-5A45-4830-A429-B604D0E96904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defRPr lang="en-US" sz="3600" b="0" i="0" u="none" strike="noStrike" kern="1200" cap="none" spc="0" baseline="0">
          <a:solidFill>
            <a:srgbClr val="90C226"/>
          </a:solidFill>
          <a:uFillTx/>
          <a:latin typeface="Trebuchet MS" panose="020B0603020202020204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8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6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4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 panose="05040102010807070707"/>
        <a:buChar char=""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 panose="020B060302020202020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rmerportal.ba/#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3.xml"/><Relationship Id="rId4" Type="http://schemas.openxmlformats.org/officeDocument/2006/relationships/hyperlink" Target="https://www.fmpvs.gov.ba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813" y="415637"/>
            <a:ext cx="11542426" cy="1744951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  <a:buClr>
                <a:srgbClr val="90C226"/>
              </a:buClr>
              <a:buSzPct val="80000"/>
            </a:pPr>
            <a:br>
              <a:rPr lang="bs-Latn-BA" sz="3200" dirty="0"/>
            </a:br>
            <a:r>
              <a:rPr lang="bs-Latn-BA" sz="30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Federalno ministarstvo poljoprivrede, vodoprivrede i šumarstva</a:t>
            </a:r>
            <a:br>
              <a:rPr lang="bs-Latn-BA" sz="30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bs-Latn-B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60588"/>
            <a:ext cx="12192000" cy="4586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s-Latn-BA" sz="3000" b="1" dirty="0">
              <a:solidFill>
                <a:schemeClr val="tx1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endParaRPr lang="bs-Latn-BA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s-Latn-BA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bs-Latn-BA" sz="3200" b="1" dirty="0">
                <a:solidFill>
                  <a:srgbClr val="90C22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POTICAJI U POLJOPRIVREDI </a:t>
            </a:r>
          </a:p>
          <a:p>
            <a:pPr marL="0" indent="0" algn="ctr">
              <a:buNone/>
            </a:pPr>
            <a:r>
              <a:rPr lang="bs-Latn-BA" sz="1600" b="1" dirty="0">
                <a:solidFill>
                  <a:srgbClr val="90C22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PROGRAM NOVČANIH POTPORA U POLJOPRIVREDI I RURALNOM RAZVOJU ZA 2024. G.</a:t>
            </a:r>
            <a:endParaRPr lang="bs-Latn-B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9669"/>
            <a:ext cx="8596668" cy="383177"/>
          </a:xfrm>
        </p:spPr>
        <p:txBody>
          <a:bodyPr>
            <a:normAutofit fontScale="90000"/>
          </a:bodyPr>
          <a:lstStyle/>
          <a:p>
            <a:r>
              <a:rPr lang="hr-H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E/ MODEL OSTALIH VRSTA POTPORA</a:t>
            </a:r>
            <a:br>
              <a:rPr lang="bs-Latn-BA" sz="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bs-Latn-BA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658365"/>
              </p:ext>
            </p:extLst>
          </p:nvPr>
        </p:nvGraphicFramePr>
        <p:xfrm>
          <a:off x="540327" y="435428"/>
          <a:ext cx="10487889" cy="551077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97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8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650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600" dirty="0">
                          <a:effectLst/>
                        </a:rPr>
                        <a:t> </a:t>
                      </a:r>
                      <a:endParaRPr lang="bs-Latn-BA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Broj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Naziv mjere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Iznos u KM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15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 E/1-1  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osiguranja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30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troška premije osiguranja od mogućih šteta u poljoprivrednoj proizvodnji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Pravilnik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500.000,00 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642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E/1-2  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stručnih skupova, kongresa, simpozija, seminara i sajmova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27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organiziranja stručnih skupova, kongresa, simpozija, seminara i sajmova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Pravilnik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150.000,00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58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izlaganja na poljoprivrednim sajmovima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Pravilnik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150.000,00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0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E/1-3  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realizacije projekata od značaja za Federaciju BiH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15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opremanja laboratorija i veterinarskih organizacija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Pravilnik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250.000,00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18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u="none" strike="noStrike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Sufinancrianje distribucije poljoprivrednih proizvoda javnim kuhinjama</a:t>
                      </a: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Pravilnik</a:t>
                      </a: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200.000,00</a:t>
                      </a: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94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bs-Latn-B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Sufinanciranje</a:t>
                      </a:r>
                      <a:r>
                        <a:rPr lang="bs-Latn-BA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nabave repelenata za zaštitu poljoprivrednih usjeva od divljači</a:t>
                      </a:r>
                      <a:endParaRPr lang="bs-Latn-BA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Pravilnik</a:t>
                      </a: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100.000,00</a:t>
                      </a: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6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Medijska promocija poljoprivrede i ruralnog razvitka</a:t>
                      </a: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Pravilnik</a:t>
                      </a: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260.000,00</a:t>
                      </a: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963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dirty="0">
                          <a:effectLst/>
                        </a:rPr>
                        <a:t> E/1-5</a:t>
                      </a:r>
                      <a:endParaRPr lang="bs-Latn-B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organiziranja poljoprivrednika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61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bs-Latn-B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nabavke uredske opreme, namještaja i troškova zadružne revizije 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Pravilnik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100.000,00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504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aktivnosti poljoprivrednih zadruga i gospodarskih društava za povezivanje ponude</a:t>
                      </a:r>
                      <a:r>
                        <a:rPr lang="hr-HR" sz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obiteljskih</a:t>
                      </a: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poljoprivrednih gospodarstava i obrta sa područja Federacije BiH 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Pravilnik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1.000.000,00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69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effectLst/>
                        </a:rPr>
                        <a:t>E/1-5  </a:t>
                      </a:r>
                      <a:endParaRPr lang="bs-Latn-B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troškova standardizacije proizvoda odnosno proizvodnje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Sufinanciranje troškova uvođenja i certifikacije standarda u poljoprivredi i prehrambenoj industriji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Pravilnik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150.000,00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15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dirty="0">
                          <a:effectLst/>
                        </a:rPr>
                        <a:t>E/1-6</a:t>
                      </a:r>
                      <a:endParaRPr lang="bs-Latn-B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marR="14605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Potpora provođenju mjera zemljišne politike</a:t>
                      </a: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527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marR="14605"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Sufinanciranje upotrebe stajskog gnoja po oraničnim površinama</a:t>
                      </a: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Pravilnik</a:t>
                      </a: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s-Latn-BA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1.000.000,00</a:t>
                      </a: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415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effectLst/>
                        </a:rPr>
                        <a:t> </a:t>
                      </a:r>
                      <a:endParaRPr lang="bs-Latn-B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UKUPNO OSTALE</a:t>
                      </a:r>
                      <a:r>
                        <a:rPr lang="hr-HR" sz="12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VRSTE PODRŠKE</a:t>
                      </a: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endParaRPr lang="bs-Latn-BA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3.860.000,00</a:t>
                      </a:r>
                      <a:endParaRPr lang="bs-Latn-BA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286" marR="39286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25582" y="274821"/>
            <a:ext cx="9559636" cy="1149926"/>
          </a:xfrm>
        </p:spPr>
        <p:txBody>
          <a:bodyPr anchorCtr="1">
            <a:noAutofit/>
          </a:bodyPr>
          <a:lstStyle/>
          <a:p>
            <a:pPr lvl="0" algn="ctr"/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Opći kriteriji za klijente 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pri 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ostvar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enju 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prava na 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novčanu potporu 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u poljop</a:t>
            </a:r>
            <a:r>
              <a:rPr lang="bs-Latn-B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rivredi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i ruralnom razv</a:t>
            </a:r>
            <a:r>
              <a:rPr lang="bs-Latn-B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oju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25582" y="1424747"/>
            <a:ext cx="10647218" cy="5190658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državljanin BiH,</a:t>
            </a:r>
          </a:p>
          <a:p>
            <a:pPr lvl="0">
              <a:lnSpc>
                <a:spcPct val="90000"/>
              </a:lnSpc>
            </a:pP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registriran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kao pravn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a osoba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poljoprivredni obrt ili fizičk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osoba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ima sjedište/prebivalište u Federacij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 BiH,</a:t>
            </a:r>
          </a:p>
          <a:p>
            <a:pPr lvl="0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upisan u Registar poljoprivrednih 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gospodarstava i/i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 Registar klijenata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 (RBG/RK)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 algn="just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ispunio propisane posebne kriterije iz Programa 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Pravilnika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razdoblje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01.10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. prethodne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godine do 01.1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bs-Latn-BA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tekuće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godine, </a:t>
            </a:r>
            <a:endParaRPr lang="hr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90000"/>
              </a:lnSpc>
            </a:pP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Ispunio propisane posebne kriterije iz Programa i Pravilnika u okviru modela ruralnog razvoja za razdoblje 01.8. prethodne godine </a:t>
            </a:r>
          </a:p>
          <a:p>
            <a:pPr lvl="0" algn="just">
              <a:lnSpc>
                <a:spcPct val="9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izmirio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obveze ili sklopio sporazum o reprogramu duga kod 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nadležne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porezne uprave Federacije BiH/Uprave za indirektno oporezivanje BiH za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prethodnu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godinu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332510"/>
            <a:ext cx="8596667" cy="1066800"/>
          </a:xfrm>
        </p:spPr>
        <p:txBody>
          <a:bodyPr anchorCtr="1">
            <a:normAutofit/>
          </a:bodyPr>
          <a:lstStyle/>
          <a:p>
            <a:pPr lvl="0" algn="ctr"/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Št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 klijenti treba</a:t>
            </a:r>
            <a:r>
              <a:rPr lang="hr-BA" sz="2400" b="1" dirty="0">
                <a:latin typeface="Arial" panose="020B0604020202020204" pitchFamily="34" charset="0"/>
                <a:cs typeface="Arial" panose="020B0604020202020204" pitchFamily="34" charset="0"/>
              </a:rPr>
              <a:t>ju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4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oduz</a:t>
            </a:r>
            <a:r>
              <a:rPr lang="hr-BA" sz="2400" b="1" dirty="0">
                <a:latin typeface="Arial" panose="020B0604020202020204" pitchFamily="34" charset="0"/>
                <a:cs typeface="Arial" panose="020B0604020202020204" pitchFamily="34" charset="0"/>
              </a:rPr>
              <a:t>eti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ostvarivanj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 prava na p</a:t>
            </a:r>
            <a:r>
              <a:rPr lang="bs-Latn-B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odršku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x-none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modelu po</a:t>
            </a:r>
            <a:r>
              <a:rPr lang="bs-Latn-BA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ticaja</a:t>
            </a:r>
            <a:r>
              <a:rPr lang="bs-Latn-BA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proizvodnji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64695" y="1539239"/>
            <a:ext cx="9773587" cy="5071423"/>
          </a:xfrm>
        </p:spPr>
        <p:txBody>
          <a:bodyPr>
            <a:normAutofit/>
          </a:bodyPr>
          <a:lstStyle/>
          <a:p>
            <a:pPr lvl="0" algn="just">
              <a:lnSpc>
                <a:spcPct val="9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Podnijeti na propisanom obrascu prijavu plana proizvodnje nadležnom 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kantonalnom m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inistarstvu u propisanom roku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 (PPP obrazac)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 algn="just">
              <a:lnSpc>
                <a:spcPct val="9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Upisati se u Registar poljoprivrednih g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ospodarstava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/Registar klijenata pri nadležnoj općinskoj službi (ukoliko nisu upisani u RPG/RK),</a:t>
            </a:r>
          </a:p>
          <a:p>
            <a:pPr lvl="0" algn="just">
              <a:lnSpc>
                <a:spcPct val="9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Ažurirati na propisanim obrascima svake godine podatke u RPG/RK pri nadležnoj općinskoj službi u propisanom roku,</a:t>
            </a:r>
          </a:p>
          <a:p>
            <a:pPr lvl="0" algn="just">
              <a:lnSpc>
                <a:spcPct val="9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Podnijeti na propisanom obrascu prijavu početka proizvodnje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 (P1 obrazac)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nadležnom 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kantonalnom m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inistarstvu u propisanom roku (ukoliko je nadležno 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kantonalno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ministarstvo prenijelo ovlasti na nadležne općinske službe ili zavode, prijava se podnosi nadležnoj općinskoj službi ili zavodu),</a:t>
            </a:r>
          </a:p>
          <a:p>
            <a:pPr lvl="0" algn="just">
              <a:lnSpc>
                <a:spcPct val="9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Nakon sačinjavanja zapisnika o proizvodnji od strane ovlaštenog državnog 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službenika</a:t>
            </a:r>
            <a:r>
              <a:rPr lang="bs-Latn-BA" altLang="hr-BA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podnijeti na propisanom obrascu zahtjev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 (Z1 obrazac)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za ostvarivanje po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drške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 priložiti propisanu dokumentaciju uz isti (nadležnom 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kantonalnom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ministarstvu ili nadležnoj općinskoj službi).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14794" y="794479"/>
            <a:ext cx="4217063" cy="704537"/>
          </a:xfrm>
        </p:spPr>
        <p:txBody>
          <a:bodyPr>
            <a:noAutofit/>
          </a:bodyPr>
          <a:lstStyle/>
          <a:p>
            <a:pPr lvl="0"/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Prijava plana proizvodnje</a:t>
            </a:r>
            <a:b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Obrazac PPP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50559" y="344774"/>
            <a:ext cx="4398175" cy="6100996"/>
          </a:xfrm>
        </p:spPr>
      </p:pic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314794" y="1738860"/>
            <a:ext cx="4217064" cy="4032354"/>
          </a:xfrm>
        </p:spPr>
        <p:txBody>
          <a:bodyPr>
            <a:noAutofit/>
          </a:bodyPr>
          <a:lstStyle/>
          <a:p>
            <a:pPr lvl="0" algn="just"/>
            <a:r>
              <a:rPr lang="x-none" sz="1800" dirty="0">
                <a:latin typeface="Arial" panose="020B0604020202020204" pitchFamily="34" charset="0"/>
                <a:cs typeface="Arial" panose="020B0604020202020204" pitchFamily="34" charset="0"/>
              </a:rPr>
              <a:t>Prijava plana proizvodnje podnosi se nadležnom </a:t>
            </a:r>
            <a:r>
              <a:rPr lang="bs-Latn-BA" sz="1800" dirty="0">
                <a:latin typeface="Arial" panose="020B0604020202020204" pitchFamily="34" charset="0"/>
                <a:cs typeface="Arial" panose="020B0604020202020204" pitchFamily="34" charset="0"/>
              </a:rPr>
              <a:t>kantonalnom </a:t>
            </a:r>
            <a:r>
              <a:rPr lang="x-none" sz="1800" dirty="0">
                <a:latin typeface="Arial" panose="020B0604020202020204" pitchFamily="34" charset="0"/>
                <a:cs typeface="Arial" panose="020B0604020202020204" pitchFamily="34" charset="0"/>
              </a:rPr>
              <a:t>ministarstvu na propisanom PPP obrascu </a:t>
            </a:r>
            <a:r>
              <a:rPr lang="x-none" sz="1800" b="1" dirty="0">
                <a:latin typeface="Arial" panose="020B0604020202020204" pitchFamily="34" charset="0"/>
                <a:cs typeface="Arial" panose="020B0604020202020204" pitchFamily="34" charset="0"/>
              </a:rPr>
              <a:t>najkasnije do 15.11. tekuće godine </a:t>
            </a:r>
            <a:r>
              <a:rPr lang="x-none" sz="1800" dirty="0">
                <a:latin typeface="Arial" panose="020B0604020202020204" pitchFamily="34" charset="0"/>
                <a:cs typeface="Arial" panose="020B0604020202020204" pitchFamily="34" charset="0"/>
              </a:rPr>
              <a:t>za proizvodnje koje će se ostvariti u narednoj godini.</a:t>
            </a:r>
          </a:p>
          <a:p>
            <a:pPr lvl="0" algn="just"/>
            <a:r>
              <a:rPr lang="x-none" sz="1800" dirty="0">
                <a:latin typeface="Arial" panose="020B0604020202020204" pitchFamily="34" charset="0"/>
                <a:cs typeface="Arial" panose="020B0604020202020204" pitchFamily="34" charset="0"/>
              </a:rPr>
              <a:t>Obrazac prijave plana proizvodnje može se preuzeti na službenoj web stranici Federalnog ministarstva poljoprivrede, vodoprivrede i šumars</a:t>
            </a:r>
            <a:r>
              <a:rPr lang="bs-Latn-BA" altLang="x-none" sz="1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x-none" sz="1800" dirty="0">
                <a:latin typeface="Arial" panose="020B0604020202020204" pitchFamily="34" charset="0"/>
                <a:cs typeface="Arial" panose="020B0604020202020204" pitchFamily="34" charset="0"/>
              </a:rPr>
              <a:t>va, putem Farmer portala ili u nadležnoj općinskoj službi.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40327" y="623456"/>
            <a:ext cx="9310255" cy="806336"/>
          </a:xfrm>
        </p:spPr>
        <p:txBody>
          <a:bodyPr anchorCtr="1">
            <a:noAutofit/>
          </a:bodyPr>
          <a:lstStyle/>
          <a:p>
            <a:pPr lvl="0" algn="ctr"/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Ažuriranje podataka u R</a:t>
            </a:r>
            <a:r>
              <a:rPr lang="hr-BA" sz="2400" b="1" dirty="0">
                <a:latin typeface="Arial" panose="020B0604020202020204" pitchFamily="34" charset="0"/>
                <a:cs typeface="Arial" panose="020B0604020202020204" pitchFamily="34" charset="0"/>
              </a:rPr>
              <a:t>PG i RK 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pri nadležnoj općinskoj službi</a:t>
            </a:r>
            <a:b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40327" y="1429792"/>
            <a:ext cx="9310255" cy="5178826"/>
          </a:xfrm>
        </p:spPr>
        <p:txBody>
          <a:bodyPr/>
          <a:lstStyle/>
          <a:p>
            <a:pPr lvl="0" algn="just">
              <a:lnSpc>
                <a:spcPct val="9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Zahtjev za ažuriranje podataka u RPG/RK 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podnosi se svake godine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nadležnoj općinskoj službi na propisanim obrascima 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u periodu od 01.01 do 31.03. tekuće godine </a:t>
            </a:r>
            <a:r>
              <a:rPr lang="hr-BA" sz="2000" b="1" dirty="0">
                <a:latin typeface="Arial" panose="020B0604020202020204" pitchFamily="34" charset="0"/>
                <a:cs typeface="Arial" panose="020B0604020202020204" pitchFamily="34" charset="0"/>
              </a:rPr>
              <a:t>(izuzev u 2024 gdje je rok produžen do 31.5.)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za proizvodnje koje će se ostvariti u tekućoj godini,</a:t>
            </a:r>
            <a:endParaRPr lang="hr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90000"/>
              </a:lnSpc>
              <a:buNone/>
            </a:pP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9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Obrasci za ažuriranje i promjenu podataka u RPG/RK mogu se preuzeti na službenoj web stranici Federalnog ministarstva poljoprivrede, vodoprivrede i šumars</a:t>
            </a:r>
            <a:r>
              <a:rPr lang="bs-Latn-BA" alt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va, putem Farmer portala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r-BA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www.farmerportal.ba</a:t>
            </a:r>
            <a:r>
              <a:rPr lang="hr-BA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ili u nadležnoj općinskoj službi.</a:t>
            </a:r>
            <a:endParaRPr lang="hr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90000"/>
              </a:lnSpc>
              <a:buNone/>
            </a:pP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9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Ukoliko je u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 toku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tekuće godine nakon ažuriranja podataka u RPG/RK došlo do promjene nekih podataka</a:t>
            </a:r>
            <a:r>
              <a:rPr lang="x-none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svaka promjena mora se ažurirati u roku od 30 dana od momenta nastanka iste (promjena tekućeg/transakcijskog računa, promjena nosioca OPG, odgovorne osobe pravnog lica, smrt nosioca OPG ili vlasnika obrta, promjena rješenja o registraciji i sl.) 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</a:pPr>
            <a:endParaRPr lang="x-none" sz="17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32509" y="209862"/>
            <a:ext cx="4142509" cy="1334125"/>
          </a:xfrm>
        </p:spPr>
        <p:txBody>
          <a:bodyPr anchorCtr="1">
            <a:normAutofit fontScale="90000"/>
          </a:bodyPr>
          <a:lstStyle/>
          <a:p>
            <a:pPr lvl="0" algn="ctr"/>
            <a:br>
              <a:rPr lang="bs-Latn-B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s-Latn-B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s-Latn-B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s-Latn-B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x-none" b="1" dirty="0">
                <a:latin typeface="Arial" panose="020B0604020202020204" pitchFamily="34" charset="0"/>
                <a:cs typeface="Arial" panose="020B0604020202020204" pitchFamily="34" charset="0"/>
              </a:rPr>
              <a:t>Preuzimanje obrazaca i kontrola unosa podataka u RPG/RK putem Farmer portala</a:t>
            </a:r>
            <a:br>
              <a:rPr lang="x-none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x-none" sz="1600" b="1" dirty="0">
                <a:latin typeface="Arial" panose="020B0604020202020204" pitchFamily="34" charset="0"/>
                <a:cs typeface="Arial" panose="020B0604020202020204" pitchFamily="34" charset="0"/>
              </a:rPr>
              <a:t>https://www.farmerportal.ba/</a:t>
            </a:r>
            <a:br>
              <a:rPr lang="x-non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2"/>
          </p:nvPr>
        </p:nvSpPr>
        <p:spPr>
          <a:xfrm>
            <a:off x="5112327" y="514925"/>
            <a:ext cx="4959928" cy="6218383"/>
          </a:xfrm>
        </p:spPr>
        <p:txBody>
          <a:bodyPr>
            <a:normAutofit/>
          </a:bodyPr>
          <a:lstStyle/>
          <a:p>
            <a:pPr lvl="0" algn="ctr"/>
            <a:endParaRPr lang="bs-Latn-BA" sz="1800" b="1" dirty="0">
              <a:solidFill>
                <a:srgbClr val="90C226"/>
              </a:solidFill>
            </a:endParaRPr>
          </a:p>
          <a:p>
            <a:pPr lvl="0" algn="ctr"/>
            <a:r>
              <a:rPr lang="en-US" sz="2400" b="1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Prijava korisnika</a:t>
            </a:r>
            <a:endParaRPr lang="x-none" sz="2400" b="1" dirty="0">
              <a:solidFill>
                <a:srgbClr val="90C2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x-none" sz="1800" dirty="0">
              <a:solidFill>
                <a:srgbClr val="90C2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1800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Korisničko </a:t>
            </a:r>
            <a:r>
              <a:rPr lang="hr-BA" sz="1800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</a:t>
            </a:r>
            <a:r>
              <a:rPr lang="en-US" sz="1800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Korisničko ime je BK</a:t>
            </a:r>
          </a:p>
          <a:p>
            <a:pPr lvl="0" algn="ctr"/>
            <a:r>
              <a:rPr lang="x-none" sz="1800" dirty="0">
                <a:latin typeface="Arial" panose="020B0604020202020204" pitchFamily="34" charset="0"/>
                <a:cs typeface="Arial" panose="020B0604020202020204" pitchFamily="34" charset="0"/>
              </a:rPr>
              <a:t>pr. 200057489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1800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Lozinka:</a:t>
            </a:r>
          </a:p>
          <a:p>
            <a:pPr lvl="0"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Lozinka je BPG</a:t>
            </a:r>
            <a:endParaRPr lang="x-non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x-none" sz="1800" dirty="0">
                <a:latin typeface="Arial" panose="020B0604020202020204" pitchFamily="34" charset="0"/>
                <a:cs typeface="Arial" panose="020B0604020202020204" pitchFamily="34" charset="0"/>
              </a:rPr>
              <a:t>Pr. 13204512002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Nakon upisa u RPG/RK pri nadležnoj općinskoj službi svaki klijent dobije Potvrdu o upisu u RPG/RK u kojoj su navedeni podaci o BK (broju klijenta) i BPG (broju poljoprivrednog gazdinstva).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800" dirty="0"/>
          </a:p>
        </p:txBody>
      </p:sp>
      <p:sp>
        <p:nvSpPr>
          <p:cNvPr id="4" name="Text Placeholder 3"/>
          <p:cNvSpPr txBox="1">
            <a:spLocks noGrp="1"/>
          </p:cNvSpPr>
          <p:nvPr>
            <p:ph idx="1"/>
          </p:nvPr>
        </p:nvSpPr>
        <p:spPr>
          <a:xfrm>
            <a:off x="332509" y="1729047"/>
            <a:ext cx="4427948" cy="512895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Farmer web portal?</a:t>
            </a:r>
            <a:endParaRPr lang="x-non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Farmer web portal je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aplikacija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omogućava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pregled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Registra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poljoprivrednih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gazdinstava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/klijenata FBIH (RPG/RK FBIH),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uvid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statuse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zahtjeva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ostvarivanje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novčanih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drški</a:t>
            </a:r>
            <a:r>
              <a:rPr lang="bs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x-non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1400" dirty="0">
                <a:latin typeface="Arial" panose="020B0604020202020204" pitchFamily="34" charset="0"/>
                <a:cs typeface="Arial" panose="020B0604020202020204" pitchFamily="34" charset="0"/>
              </a:rPr>
              <a:t>Budžeta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FB</a:t>
            </a:r>
            <a:r>
              <a:rPr lang="bs-Latn-BA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preuzimanje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svih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potrebnih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obrazaca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korisničkih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uputstava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Aplikacija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namijenjena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pomoć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poljoprivrednicima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fizičkim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pravnim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licima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ostvarivanju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novčane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bs-Latn-BA" sz="1400" dirty="0" err="1">
                <a:latin typeface="Arial" panose="020B0604020202020204" pitchFamily="34" charset="0"/>
                <a:cs typeface="Arial" panose="020B0604020202020204" pitchFamily="34" charset="0"/>
              </a:rPr>
              <a:t>odrške</a:t>
            </a:r>
            <a:r>
              <a:rPr lang="bs-Latn-B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poljoprivrednoj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proizvodnji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ruralnom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razvoju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Na Farmer Web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Portalu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možete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Provjeriti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vlastite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podatke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iz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Registra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1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poljoprivrednih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gazdinstava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 klijenata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informisati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se o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pravima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novčane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1400" dirty="0">
                <a:latin typeface="Arial" panose="020B0604020202020204" pitchFamily="34" charset="0"/>
                <a:cs typeface="Arial" panose="020B0604020202020204" pitchFamily="34" charset="0"/>
              </a:rPr>
              <a:t>drške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skladu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prijavljenim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resursima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Preuzimati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potrebne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već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popunjene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obrasce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zavisno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od faze proizvodnje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Provjeriti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statuse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podnesenih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zahtjeva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Pregledati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preuzeti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propise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vezane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ostvarivanje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novčane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1400" dirty="0">
                <a:latin typeface="Arial" panose="020B0604020202020204" pitchFamily="34" charset="0"/>
                <a:cs typeface="Arial" panose="020B0604020202020204" pitchFamily="34" charset="0"/>
              </a:rPr>
              <a:t>drške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type="body" idx="2"/>
          </p:nvPr>
        </p:nvSpPr>
        <p:spPr>
          <a:xfrm>
            <a:off x="644577" y="514926"/>
            <a:ext cx="9278912" cy="5556090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bs-Latn-BA" sz="2400" b="1" dirty="0">
                <a:solidFill>
                  <a:srgbClr val="92D050"/>
                </a:solidFill>
              </a:rPr>
              <a:t>	</a:t>
            </a:r>
            <a:r>
              <a:rPr lang="x-none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Važne napomene klijentima</a:t>
            </a:r>
            <a:endParaRPr lang="hr-BA" sz="24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</a:pP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90000"/>
              </a:lnSpc>
              <a:buChar char=""/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Nakon ažuriranja podataka u RPG/RK pri nadležnoj općinskoj službi putem aplikacije Farmer portala klijenti mogu provjeriti da li su podaci ispravno uneseni.</a:t>
            </a:r>
            <a:endParaRPr lang="hr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90000"/>
              </a:lnSpc>
            </a:pP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90000"/>
              </a:lnSpc>
              <a:buChar char=""/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Ukoliko klijenti nisu u mogućnosti koristiti Farmer portal, prilikom preuzimanja P-1 obrasca pri nadležnoj općinskoj službi ili 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kantonalnom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ministarstvu 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u ob</a:t>
            </a:r>
            <a:r>
              <a:rPr lang="bs-Latn-BA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vezi su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provjeriti da li su podaci ispravno uneseni, jer na obrascu stoji „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klijent je odgovoran za t</a:t>
            </a:r>
            <a:r>
              <a:rPr lang="hr-BA" sz="20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čnost navedenih podataka“.</a:t>
            </a:r>
            <a:endParaRPr lang="hr-B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90000"/>
              </a:lnSpc>
            </a:pP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90000"/>
              </a:lnSpc>
              <a:buChar char=""/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Ukoliko je došlo do pogreške prilikom unosa podataka pri nadležnoj općinskoj službi 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zatražiti ispravku unosa podataka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u skladu sa unesenim podacima na propisanim obrascima RPG/RK te nakon ispravke preuzeti P-1 obrazac.</a:t>
            </a:r>
          </a:p>
          <a:p>
            <a:pPr lvl="0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69627" y="344774"/>
            <a:ext cx="8704373" cy="1264569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bs-Latn-BA" sz="2800" b="1" dirty="0">
                <a:latin typeface="Arial" panose="020B0604020202020204" pitchFamily="34" charset="0"/>
                <a:cs typeface="Arial" panose="020B0604020202020204" pitchFamily="34" charset="0"/>
              </a:rPr>
              <a:t>Model Ruralnog razvoja  - Koji klijenti mogu ostvariti    </a:t>
            </a:r>
            <a:br>
              <a:rPr lang="bs-Latn-BA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podršku  </a:t>
            </a:r>
            <a:br>
              <a:rPr lang="bs-Latn-BA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04734" y="1609344"/>
            <a:ext cx="9875339" cy="5110112"/>
          </a:xfrm>
        </p:spPr>
        <p:txBody>
          <a:bodyPr>
            <a:norm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2000" b="1" dirty="0">
                <a:latin typeface="Arial" panose="020B0604020202020204" pitchFamily="34" charset="0"/>
                <a:cs typeface="Arial" panose="020B0604020202020204" pitchFamily="34" charset="0"/>
              </a:rPr>
              <a:t>tporu mogu ostvariti klijenti koji su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>
              <a:lnSpc>
                <a:spcPct val="80000"/>
              </a:lnSpc>
              <a:buNone/>
            </a:pP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80000"/>
              </a:lnSpc>
              <a:buAutoNum type="arabicPeriod"/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Upis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ani u RPG I RK, </a:t>
            </a:r>
          </a:p>
          <a:p>
            <a:pPr lvl="0" algn="just">
              <a:lnSpc>
                <a:spcPct val="80000"/>
              </a:lnSpc>
              <a:buAutoNum type="arabicPeriod"/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Izmirili obveze ili sklopili sporazum o reprogramu duga kod nadležne Porezne uprave F BiH/Uprave za indirektno oporezivanje BiH za prethodnu godinu,</a:t>
            </a:r>
          </a:p>
          <a:p>
            <a:pPr lvl="0" algn="just">
              <a:lnSpc>
                <a:spcPct val="80000"/>
              </a:lnSpc>
              <a:buAutoNum type="arabicPeriod"/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Investirali 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minimalno 2.000,00 KM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(za fizičke osobe i obrte) ili </a:t>
            </a:r>
            <a:r>
              <a:rPr lang="hr-BA" sz="20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.000,00 KM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(za pravn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osobe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r-B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 typeface="Wingdings 3" panose="05040102010807070707"/>
              <a:buAutoNum type="arabicPeriod"/>
            </a:pPr>
            <a:r>
              <a:rPr lang="hr-HR" sz="2100" dirty="0">
                <a:latin typeface="Arial" panose="020B0604020202020204" pitchFamily="34" charset="0"/>
                <a:cs typeface="Arial" panose="020B0604020202020204" pitchFamily="34" charset="0"/>
              </a:rPr>
              <a:t>Ulaganje u poljoprivredne strojeve i priključne uređaje iznad 10.000 KM prihvatljivo je ako PG ima najmanje 0,5 ha obradivog poljoprivrednog zemljišta upisanog u RPG. Za svaki slijedeći stroj treba imati dodatnih 10 ha</a:t>
            </a:r>
          </a:p>
          <a:p>
            <a:pPr algn="just">
              <a:lnSpc>
                <a:spcPct val="80000"/>
              </a:lnSpc>
              <a:buFont typeface="Wingdings 3" panose="05040102010807070707"/>
              <a:buAutoNum type="arabicPeriod"/>
            </a:pPr>
            <a:r>
              <a:rPr lang="hr-HR" sz="2100" dirty="0">
                <a:latin typeface="Arial" panose="020B0604020202020204" pitchFamily="34" charset="0"/>
                <a:cs typeface="Arial" panose="020B0604020202020204" pitchFamily="34" charset="0"/>
              </a:rPr>
              <a:t>Klijent mora biti korisnik općinskih/kantonalnih/federalnih poticaja proizvodnji bilo kad zadnje tri godine, osim RPG upisan nakon 31.3.2023.godine. Klijenti koji nisu bili korisnici poticaja proizvodnji zadnje tri godine može ostvariti max </a:t>
            </a:r>
            <a:r>
              <a:rPr lang="hr-HR" sz="2100" b="1" dirty="0">
                <a:latin typeface="Arial" panose="020B0604020202020204" pitchFamily="34" charset="0"/>
                <a:cs typeface="Arial" panose="020B0604020202020204" pitchFamily="34" charset="0"/>
              </a:rPr>
              <a:t>25.000,00 KM</a:t>
            </a:r>
          </a:p>
          <a:p>
            <a:pPr algn="just">
              <a:lnSpc>
                <a:spcPct val="80000"/>
              </a:lnSpc>
              <a:buFont typeface="Wingdings 3" panose="05040102010807070707"/>
              <a:buAutoNum type="arabicPeriod"/>
            </a:pP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80000"/>
              </a:lnSpc>
              <a:buAutoNum type="arabicPeriod"/>
            </a:pPr>
            <a:endParaRPr lang="x-none" sz="7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0" y="119922"/>
            <a:ext cx="9833548" cy="599606"/>
          </a:xfrm>
        </p:spPr>
        <p:txBody>
          <a:bodyPr anchorCtr="1">
            <a:normAutofit/>
          </a:bodyPr>
          <a:lstStyle/>
          <a:p>
            <a:pPr lvl="0" algn="ctr"/>
            <a:r>
              <a:rPr lang="bs-Latn-B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Prihvatljivi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 i n</a:t>
            </a:r>
            <a:r>
              <a:rPr lang="x-none" sz="2400" b="1" dirty="0">
                <a:latin typeface="Arial" panose="020B0604020202020204" pitchFamily="34" charset="0"/>
                <a:cs typeface="Arial" panose="020B0604020202020204" pitchFamily="34" charset="0"/>
              </a:rPr>
              <a:t>e prihvatljivi troškovi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 – model ruralnog razvoja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09667" y="575035"/>
            <a:ext cx="10223290" cy="6282965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90000"/>
              </a:lnSpc>
              <a:buNone/>
            </a:pPr>
            <a:r>
              <a:rPr lang="hr-HR" sz="20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Prihvatljivi troškovi se nalaze u prilogu Pravilnika - Lista prihvatljivih troškova</a:t>
            </a:r>
          </a:p>
          <a:p>
            <a:pPr marL="0" lvl="0" indent="0" algn="just">
              <a:lnSpc>
                <a:spcPct val="90000"/>
              </a:lnSpc>
              <a:buNone/>
            </a:pPr>
            <a:r>
              <a:rPr lang="hr-HR" sz="20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Neprihvatljivi troškovi:</a:t>
            </a:r>
          </a:p>
          <a:p>
            <a:pPr lvl="1"/>
            <a:r>
              <a:rPr lang="hr-HR" sz="1400" dirty="0"/>
              <a:t>porezi, carinske, uvozne dažbine i ostale naknade državi,</a:t>
            </a:r>
            <a:endParaRPr lang="en-US" sz="1400" dirty="0"/>
          </a:p>
          <a:p>
            <a:pPr lvl="1"/>
            <a:r>
              <a:rPr lang="hr-HR" sz="1400" dirty="0"/>
              <a:t>PDV, s izuzetkom ulaganja, koja vrše fizičke i pravne osobe, koje nisu obveznici PDV-a,</a:t>
            </a:r>
            <a:endParaRPr lang="en-US" sz="1400" dirty="0"/>
          </a:p>
          <a:p>
            <a:pPr lvl="1"/>
            <a:r>
              <a:rPr lang="hr-HR" sz="1400" dirty="0"/>
              <a:t>nabava poljoprivrednih strojeva i priključnih uređaja iz uvoza starijih od pet godina,</a:t>
            </a:r>
            <a:endParaRPr lang="en-US" sz="1400" dirty="0"/>
          </a:p>
          <a:p>
            <a:pPr lvl="1"/>
            <a:r>
              <a:rPr lang="hr-HR" sz="1400" dirty="0"/>
              <a:t>nabava četverocikla-quadova, građevinskih kombinirki, rovokopača, </a:t>
            </a:r>
            <a:r>
              <a:rPr lang="hr-HR" sz="1400" b="1" dirty="0"/>
              <a:t>vitla, kosilica za održavanje travnjaka, trimera, i drugih građevinskih mašina, alata, vozila i opreme koji nisu u funkciji poljoprivredna proizvodnje</a:t>
            </a:r>
            <a:endParaRPr lang="en-US" sz="1400" b="1" dirty="0"/>
          </a:p>
          <a:p>
            <a:pPr lvl="1"/>
            <a:r>
              <a:rPr lang="hr-HR" sz="1400" dirty="0"/>
              <a:t>nabava rezervnih dijelova, alata, sitnog inventara i potrošnog materijala,</a:t>
            </a:r>
            <a:endParaRPr lang="en-US" sz="1400" dirty="0"/>
          </a:p>
          <a:p>
            <a:pPr lvl="1"/>
            <a:r>
              <a:rPr lang="hr-HR" sz="1400" dirty="0"/>
              <a:t>troškovi tekućeg održavanja objekata i remonta opreme,</a:t>
            </a:r>
            <a:endParaRPr lang="en-US" sz="1400" dirty="0"/>
          </a:p>
          <a:p>
            <a:pPr lvl="1"/>
            <a:r>
              <a:rPr lang="hr-HR" sz="1400" dirty="0"/>
              <a:t>bankarski troškovi, troškovi garancija i slični troškovi,</a:t>
            </a:r>
            <a:r>
              <a:rPr lang="hr-BA" sz="1400" dirty="0"/>
              <a:t> </a:t>
            </a:r>
            <a:r>
              <a:rPr lang="hr-HR" sz="1400" dirty="0"/>
              <a:t>troškovi konverzije, troškovi tečajnih razlika i naknada,</a:t>
            </a:r>
            <a:endParaRPr lang="en-US" sz="1400" dirty="0"/>
          </a:p>
          <a:p>
            <a:pPr lvl="1"/>
            <a:r>
              <a:rPr lang="hr-HR" sz="1400" dirty="0"/>
              <a:t>troškovi poslova javne uprave (troškovi opće upravnih pristojbi), </a:t>
            </a:r>
          </a:p>
          <a:p>
            <a:pPr lvl="1"/>
            <a:r>
              <a:rPr lang="hr-HR" sz="1400" dirty="0"/>
              <a:t>troškovi iznajmljivanja opreme, strojeva i prostora, plaće zaposlenih, troškovi izvođenja, praćenja i nadzora,</a:t>
            </a:r>
            <a:endParaRPr lang="en-US" sz="1400" dirty="0"/>
          </a:p>
          <a:p>
            <a:pPr lvl="1"/>
            <a:r>
              <a:rPr lang="hr-HR" sz="1400" dirty="0"/>
              <a:t>Nabavka mineralnih i organskih đubriva, zaštitnih sredstava i sadnog materijala za dopunu propralih sadnica za dvogodišnje i višegodišnje nasade, kupovina zemljišta i građevina,</a:t>
            </a:r>
            <a:endParaRPr lang="en-US" sz="1400" dirty="0"/>
          </a:p>
          <a:p>
            <a:pPr lvl="1"/>
            <a:r>
              <a:rPr lang="hr-HR" sz="1400" dirty="0"/>
              <a:t>plaćanje u naturi i troškovi vlastitog rada,</a:t>
            </a:r>
            <a:endParaRPr lang="en-US" sz="1400" dirty="0"/>
          </a:p>
          <a:p>
            <a:pPr lvl="1"/>
            <a:r>
              <a:rPr lang="hr-HR" sz="1400" dirty="0"/>
              <a:t>nabava izvršena putem lizinga,</a:t>
            </a:r>
          </a:p>
          <a:p>
            <a:pPr lvl="1"/>
            <a:r>
              <a:rPr lang="hr-HR" sz="1400" dirty="0"/>
              <a:t>Nabavka izvršena putem kompenzacije i cesije ukoliko nije provedena preko poslovnog računa</a:t>
            </a:r>
            <a:endParaRPr lang="en-US" sz="1400" dirty="0"/>
          </a:p>
          <a:p>
            <a:pPr lvl="1"/>
            <a:r>
              <a:rPr lang="hr-HR" sz="1400" dirty="0"/>
              <a:t>nabava osnovnih sredstava u okviru međunarodnih projekata, donacija i poklona,</a:t>
            </a:r>
            <a:endParaRPr lang="en-US" sz="1400" dirty="0"/>
          </a:p>
          <a:p>
            <a:pPr lvl="1"/>
            <a:r>
              <a:rPr lang="hr-HR" sz="1400" dirty="0"/>
              <a:t>faktura sa ukupnim iznosom manjim od 100 KM.</a:t>
            </a:r>
            <a:endParaRPr lang="en-US" sz="1400" dirty="0"/>
          </a:p>
          <a:p>
            <a:pPr marL="0" lvl="0" indent="0" algn="just">
              <a:lnSpc>
                <a:spcPct val="90000"/>
              </a:lnSpc>
              <a:buNone/>
            </a:pPr>
            <a:endParaRPr lang="bs-Latn-B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94676" y="457200"/>
            <a:ext cx="9231214" cy="678873"/>
          </a:xfrm>
        </p:spPr>
        <p:txBody>
          <a:bodyPr>
            <a:normAutofit fontScale="90000"/>
          </a:bodyPr>
          <a:lstStyle/>
          <a:p>
            <a:pPr lvl="0"/>
            <a:r>
              <a:rPr lang="x-none" sz="2800" b="1" dirty="0">
                <a:latin typeface="Arial" panose="020B0604020202020204" pitchFamily="34" charset="0"/>
                <a:cs typeface="Arial" panose="020B0604020202020204" pitchFamily="34" charset="0"/>
              </a:rPr>
              <a:t>Osnovni i dodatni iznos po</a:t>
            </a:r>
            <a:r>
              <a:rPr lang="bs-Latn-BA" sz="2800" b="1" dirty="0">
                <a:latin typeface="Arial" panose="020B0604020202020204" pitchFamily="34" charset="0"/>
                <a:cs typeface="Arial" panose="020B0604020202020204" pitchFamily="34" charset="0"/>
              </a:rPr>
              <a:t>drške – Model ruralnog razvoja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9764" y="1288473"/>
            <a:ext cx="9803568" cy="5427120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endParaRPr lang="bs-Latn-BA" sz="2000" dirty="0"/>
          </a:p>
          <a:p>
            <a:pPr lvl="0" algn="just">
              <a:lnSpc>
                <a:spcPct val="8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Osnovni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dodatni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iznos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tpore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utvrđuju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osnovu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fakture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dokaza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izvršenom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plaćanju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8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Osnovni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iznos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tpora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izračunava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množenjem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ukupnog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iznosa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svih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prihvatljivih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troškova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okviru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ulaganja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postotnim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iznosom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tpore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pojedinu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mjeru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8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Osnovni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iznos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drške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iznosi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hr-BA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0%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vrijednosti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prihvatljivih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troškova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 osim za potporu u prehrambenoj industriji gdje iznos </a:t>
            </a:r>
            <a:r>
              <a:rPr lang="hr-BA" sz="2000" b="1" dirty="0">
                <a:latin typeface="Arial" panose="020B0604020202020204" pitchFamily="34" charset="0"/>
                <a:cs typeface="Arial" panose="020B0604020202020204" pitchFamily="34" charset="0"/>
              </a:rPr>
              <a:t>do 35%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8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Dodatni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iznos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tpore - </a:t>
            </a:r>
            <a:r>
              <a:rPr lang="bs-Latn-BA" sz="2000" b="1" dirty="0">
                <a:latin typeface="Arial" panose="020B0604020202020204" pitchFamily="34" charset="0"/>
                <a:cs typeface="Arial" panose="020B0604020202020204" pitchFamily="34" charset="0"/>
              </a:rPr>
              <a:t>do 10%</a:t>
            </a:r>
            <a:r>
              <a:rPr lang="hr-BA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dodjeljuje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nosi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telju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PG,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odnosno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vlasniku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obrta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mlađem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od 40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godina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podnošenja zahtjeva,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žene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nositeljice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PG,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odnosno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vlasnice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obrta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 odnosno za klijente koji imaju troje i više djece od kojih je jedno maloljetno, a ostali ne prelaze 25 godina starosti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8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Zbroj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osnovnog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dodatnog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iznosa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drške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veći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maksimalnog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iznosa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tpore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80000"/>
              </a:lnSpc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Maksimalan iznos po</a:t>
            </a:r>
            <a:r>
              <a:rPr lang="bs-Latn-BA" sz="2000" dirty="0">
                <a:latin typeface="Arial" panose="020B0604020202020204" pitchFamily="34" charset="0"/>
                <a:cs typeface="Arial" panose="020B0604020202020204" pitchFamily="34" charset="0"/>
              </a:rPr>
              <a:t>tpore 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za fizičke osobe je do 150.000,00 KM, a za pravne osobe i obrte do </a:t>
            </a:r>
            <a:r>
              <a:rPr lang="hr-BA" sz="2000" dirty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0.000,00 KM.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2400" b="1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NOVČANIH POTPORA U POLJOPRIVREDI I RURALNOM RAZVOJU ZA 2024. GODINU</a:t>
            </a:r>
            <a:br>
              <a:rPr lang="bs-Latn-BA" sz="2400" b="1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400" b="1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175.000.000,00 mil KM</a:t>
            </a:r>
            <a:endParaRPr lang="bs-Latn-B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5745" y="1648691"/>
            <a:ext cx="4185623" cy="1669544"/>
          </a:xfrm>
        </p:spPr>
        <p:txBody>
          <a:bodyPr/>
          <a:lstStyle/>
          <a:p>
            <a:r>
              <a:rPr lang="en-US" dirty="0"/>
              <a:t>Program </a:t>
            </a:r>
            <a:r>
              <a:rPr lang="en-US" dirty="0" err="1"/>
              <a:t>potpora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tri </a:t>
            </a:r>
            <a:r>
              <a:rPr lang="en-US" dirty="0" err="1"/>
              <a:t>modela</a:t>
            </a:r>
            <a:r>
              <a:rPr lang="en-US" dirty="0"/>
              <a:t>, i to: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75745" y="2969491"/>
            <a:ext cx="4185623" cy="307187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MODEL POTICAJA PROIZVODNJI:</a:t>
            </a:r>
            <a:br>
              <a:rPr lang="en-US" dirty="0"/>
            </a:br>
            <a:r>
              <a:rPr lang="en-US" dirty="0"/>
              <a:t>	- </a:t>
            </a:r>
            <a:r>
              <a:rPr lang="en-US" dirty="0" err="1"/>
              <a:t>Biljna</a:t>
            </a:r>
            <a:r>
              <a:rPr lang="en-US" dirty="0"/>
              <a:t> </a:t>
            </a:r>
            <a:r>
              <a:rPr lang="en-US" dirty="0" err="1"/>
              <a:t>proizvodnja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Animalna</a:t>
            </a:r>
            <a:r>
              <a:rPr lang="en-US" dirty="0"/>
              <a:t> </a:t>
            </a:r>
            <a:r>
              <a:rPr lang="en-US" dirty="0" err="1"/>
              <a:t>proiz</a:t>
            </a:r>
            <a:r>
              <a:rPr lang="hr-BA" dirty="0"/>
              <a:t>v</a:t>
            </a:r>
            <a:r>
              <a:rPr lang="en-US" dirty="0" err="1"/>
              <a:t>odnja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MODEL RURALNOG RAZVOJA  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r>
              <a:rPr lang="en-US" dirty="0"/>
              <a:t>MODEL OSTALIH VRSTA POTPORA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945224" y="1930399"/>
            <a:ext cx="5754199" cy="806845"/>
          </a:xfrm>
        </p:spPr>
        <p:txBody>
          <a:bodyPr/>
          <a:lstStyle/>
          <a:p>
            <a:r>
              <a:rPr lang="hr-BA" sz="3200" dirty="0"/>
              <a:t>       Općina </a:t>
            </a:r>
            <a:r>
              <a:rPr lang="hr-BA" sz="3200" b="1" dirty="0">
                <a:solidFill>
                  <a:srgbClr val="FF0000"/>
                </a:solidFill>
              </a:rPr>
              <a:t>Posušje </a:t>
            </a:r>
            <a:r>
              <a:rPr lang="hr-BA" sz="3200" dirty="0"/>
              <a:t>- potpore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061434" y="2737246"/>
            <a:ext cx="5288437" cy="1806762"/>
          </a:xfrm>
        </p:spPr>
        <p:txBody>
          <a:bodyPr>
            <a:normAutofit lnSpcReduction="10000"/>
          </a:bodyPr>
          <a:lstStyle/>
          <a:p>
            <a:r>
              <a:rPr lang="hr-BA" sz="3200" dirty="0"/>
              <a:t>2021. god – 2,23 mil KM</a:t>
            </a:r>
          </a:p>
          <a:p>
            <a:r>
              <a:rPr lang="hr-BA" sz="3200" dirty="0"/>
              <a:t>2022. god – 3,09 mil KM</a:t>
            </a:r>
          </a:p>
          <a:p>
            <a:r>
              <a:rPr lang="hr-BA" sz="3200" dirty="0"/>
              <a:t>2023. god – 5,23 mil KM</a:t>
            </a:r>
          </a:p>
          <a:p>
            <a:pPr marL="0" indent="0">
              <a:buNone/>
            </a:pPr>
            <a:endParaRPr lang="hr-BA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98764" y="1648691"/>
            <a:ext cx="10596584" cy="739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" lvl="0" defTabSz="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SzPct val="80000"/>
            </a:pPr>
            <a:endParaRPr lang="hr-HR" altLang="sr-Latn-RS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bs-Latn-B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78823"/>
              </p:ext>
            </p:extLst>
          </p:nvPr>
        </p:nvGraphicFramePr>
        <p:xfrm>
          <a:off x="5133087" y="4776586"/>
          <a:ext cx="596226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2261">
                  <a:extLst>
                    <a:ext uri="{9D8B030D-6E8A-4147-A177-3AD203B41FA5}">
                      <a16:colId xmlns:a16="http://schemas.microsoft.com/office/drawing/2014/main" val="2465480199"/>
                    </a:ext>
                  </a:extLst>
                </a:gridCol>
              </a:tblGrid>
              <a:tr h="348496">
                <a:tc>
                  <a:txBody>
                    <a:bodyPr/>
                    <a:lstStyle/>
                    <a:p>
                      <a:r>
                        <a:rPr lang="hr-BA" baseline="0" dirty="0"/>
                        <a:t>Zapadnohercegovačka županija - potpore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727266"/>
                  </a:ext>
                </a:extLst>
              </a:tr>
              <a:tr h="1117098">
                <a:tc>
                  <a:txBody>
                    <a:bodyPr/>
                    <a:lstStyle/>
                    <a:p>
                      <a:r>
                        <a:rPr lang="hr-BA" sz="1800" dirty="0"/>
                        <a:t>2021. god – 5,96 mil KM</a:t>
                      </a:r>
                    </a:p>
                    <a:p>
                      <a:r>
                        <a:rPr lang="hr-BA" sz="1800" dirty="0"/>
                        <a:t>2022. god – 7,87 mil KM</a:t>
                      </a:r>
                    </a:p>
                    <a:p>
                      <a:r>
                        <a:rPr lang="hr-BA" sz="1800" dirty="0"/>
                        <a:t>2023. god – 12,76 mil KM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959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b="1" dirty="0"/>
              <a:t>ROKOVI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2" y="1278294"/>
            <a:ext cx="8596667" cy="4763064"/>
          </a:xfrm>
        </p:spPr>
        <p:txBody>
          <a:bodyPr/>
          <a:lstStyle/>
          <a:p>
            <a:r>
              <a:rPr lang="hr-BA" b="1" dirty="0">
                <a:solidFill>
                  <a:srgbClr val="FF0000"/>
                </a:solidFill>
              </a:rPr>
              <a:t>Rok za investiciju</a:t>
            </a:r>
          </a:p>
          <a:p>
            <a:pPr>
              <a:buFontTx/>
              <a:buChar char="-"/>
            </a:pPr>
            <a:r>
              <a:rPr lang="hr-BA" dirty="0"/>
              <a:t>31.5. tekuće godine – poljoprivredni strojevi i oprema</a:t>
            </a:r>
          </a:p>
          <a:p>
            <a:pPr>
              <a:buFontTx/>
              <a:buChar char="-"/>
            </a:pPr>
            <a:r>
              <a:rPr lang="hr-BA" dirty="0"/>
              <a:t>31.7. tekuće godine – nabavka rasplodne stoke, podizanje nasada, potpora mladim poljoprivrednicima</a:t>
            </a:r>
          </a:p>
          <a:p>
            <a:pPr>
              <a:buFontTx/>
              <a:buChar char="-"/>
            </a:pPr>
            <a:r>
              <a:rPr lang="hr-BA" dirty="0"/>
              <a:t>30.9 tekuće godine – izgrdnja objekata, legalizacija, prehrambena industrija</a:t>
            </a:r>
          </a:p>
          <a:p>
            <a:r>
              <a:rPr lang="hr-BA" b="1" dirty="0">
                <a:solidFill>
                  <a:srgbClr val="FF0000"/>
                </a:solidFill>
              </a:rPr>
              <a:t>Rok za predaju zahtjeva</a:t>
            </a:r>
          </a:p>
          <a:p>
            <a:pPr>
              <a:buFontTx/>
              <a:buChar char="-"/>
            </a:pPr>
            <a:r>
              <a:rPr lang="hr-BA" dirty="0"/>
              <a:t>5.6. tekuće godine – poljoprivredni strojevi i oprema</a:t>
            </a:r>
          </a:p>
          <a:p>
            <a:pPr>
              <a:buFontTx/>
              <a:buChar char="-"/>
            </a:pPr>
            <a:r>
              <a:rPr lang="hr-BA" dirty="0"/>
              <a:t>5.8. tekuće godine – nabavka rasplodne stoke, podizanje nasada, potpora mladim poljoprivrednicima</a:t>
            </a:r>
          </a:p>
          <a:p>
            <a:pPr>
              <a:buFontTx/>
              <a:buChar char="-"/>
            </a:pPr>
            <a:r>
              <a:rPr lang="hr-BA" dirty="0"/>
              <a:t>5.10. tekuće godine – izgrdnja objekata, legalizacija, prehrambena industrija</a:t>
            </a:r>
          </a:p>
          <a:p>
            <a:pPr marL="0" indent="0">
              <a:buNone/>
            </a:pPr>
            <a:endParaRPr lang="hr-BA" dirty="0"/>
          </a:p>
          <a:p>
            <a:pPr marL="0" indent="0">
              <a:buNone/>
            </a:pPr>
            <a:endParaRPr lang="hr-BA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48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2" y="609604"/>
            <a:ext cx="8596667" cy="549894"/>
          </a:xfrm>
        </p:spPr>
        <p:txBody>
          <a:bodyPr>
            <a:normAutofit/>
          </a:bodyPr>
          <a:lstStyle/>
          <a:p>
            <a:r>
              <a:rPr lang="hr-HR" sz="2400" b="1" dirty="0"/>
              <a:t>Investicije u nabavku rasplodne stoke (članak 20.)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2" y="1159498"/>
            <a:ext cx="8596667" cy="547697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hr-HR" dirty="0"/>
              <a:t>popunjen obrazac zahtjeva za potporu ulaganju u poljoprivredne strojeve i priključne uređaje (ZZP-RS),</a:t>
            </a:r>
            <a:endParaRPr lang="en-US" dirty="0"/>
          </a:p>
          <a:p>
            <a:pPr lvl="0"/>
            <a:r>
              <a:rPr lang="hr-HR" dirty="0"/>
              <a:t>fakturu vezanu za kupovinu rasplodne stoke i/ili fakturu vezanu za troškove njihovog transporta,</a:t>
            </a:r>
            <a:endParaRPr lang="en-US" dirty="0"/>
          </a:p>
          <a:p>
            <a:pPr lvl="0"/>
            <a:r>
              <a:rPr lang="hr-HR" dirty="0"/>
              <a:t>dokaz o izvršenoj uplati po svakoj ispostavljenoj fakturi – za fizičke osobe se kao dokaz prihvaća i fiskalni račun, </a:t>
            </a:r>
          </a:p>
          <a:p>
            <a:pPr lvl="0"/>
            <a:r>
              <a:rPr lang="hr-HR" dirty="0"/>
              <a:t>Jedinstvenu carinsku deklaraciju (JCI) za rasplodnu stoku kupljenu izvan teritorija BiH </a:t>
            </a:r>
          </a:p>
          <a:p>
            <a:pPr lvl="0"/>
            <a:r>
              <a:rPr lang="hr-HR" dirty="0"/>
              <a:t>Dokument o porijeklu rasplodnog grla izdan od nadležne domaće institucije(do momenta stavljanja u funkciju uzgojno-selekcijskog rada za rasplodnu stoku porijeklom iz BiH dostavlja se putovnica životinje</a:t>
            </a:r>
          </a:p>
          <a:p>
            <a:pPr lvl="0"/>
            <a:r>
              <a:rPr lang="hr-HR" dirty="0"/>
              <a:t>ovjerenu izjavu klijenta (obrazac IK),</a:t>
            </a:r>
            <a:endParaRPr lang="en-US" dirty="0"/>
          </a:p>
          <a:p>
            <a:pPr lvl="0"/>
            <a:r>
              <a:rPr lang="hr-HR" dirty="0"/>
              <a:t>dokaz o izmirenim obvezama za prethodnu godinu ili sporazum o reprogramiranju duga kod Porezne uprave Federacije BiH (svi podnositelji), odnosno Uprave za neizravno oporezivanje BiH (samo registrirani obveznici PDV-a),</a:t>
            </a:r>
          </a:p>
          <a:p>
            <a:pPr lvl="0"/>
            <a:r>
              <a:rPr lang="hr-HR" dirty="0"/>
              <a:t>Obrazac SRZ – samo za klijente gdje je više od 5 faktura</a:t>
            </a:r>
          </a:p>
          <a:p>
            <a:pPr lvl="0"/>
            <a:r>
              <a:rPr lang="hr-HR" dirty="0"/>
              <a:t>Potvrda iza CIPS-a ili rodni list za djecu – samo tko želi ostvariti dodatni iznos 10%</a:t>
            </a:r>
            <a:endParaRPr lang="en-US" dirty="0"/>
          </a:p>
          <a:p>
            <a:pPr lvl="0"/>
            <a:r>
              <a:rPr lang="hr-HR" dirty="0"/>
              <a:t>dokaz o uplati federalne upravne pristojbe u iznosu od 20 KM.</a:t>
            </a:r>
          </a:p>
          <a:p>
            <a:pPr marL="0" indent="0">
              <a:buNone/>
            </a:pPr>
            <a:r>
              <a:rPr lang="hr-BA" dirty="0"/>
              <a:t>Rasplodne junice – 14-28 mjeseci   Rasplodne nazimice 7-12 mjeseci</a:t>
            </a:r>
          </a:p>
          <a:p>
            <a:pPr marL="0" indent="0">
              <a:buNone/>
            </a:pPr>
            <a:r>
              <a:rPr lang="hr-BA" dirty="0"/>
              <a:t>Rasplodne ovce/koze – 6-12 mjeseci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319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2" y="609604"/>
            <a:ext cx="8596667" cy="483906"/>
          </a:xfrm>
        </p:spPr>
        <p:txBody>
          <a:bodyPr>
            <a:normAutofit/>
          </a:bodyPr>
          <a:lstStyle/>
          <a:p>
            <a:r>
              <a:rPr lang="hr-HR" sz="2000" b="1" dirty="0"/>
              <a:t>Investicije u građevinske objekte na PG-u (članak 21.)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2" y="1093509"/>
            <a:ext cx="8858554" cy="5409927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hr-HR" sz="2900" dirty="0"/>
              <a:t>popunjen obrazac zahtjeva za potporu ulaganju u poljoprivrednu opremu za biljnu proizvodnju, stočarstvo ili ribarstvo (Obrazac ZZP-GPG),</a:t>
            </a:r>
            <a:endParaRPr lang="en-US" sz="2900" dirty="0"/>
          </a:p>
          <a:p>
            <a:pPr lvl="0"/>
            <a:r>
              <a:rPr lang="hr-HR" sz="2900" dirty="0"/>
              <a:t>Građevinsku dozvola ili rješenje o legalizaciji, odnosno potvrda nadležnog općinskog tijela da građevinska nije potrebna</a:t>
            </a:r>
          </a:p>
          <a:p>
            <a:pPr lvl="0"/>
            <a:r>
              <a:rPr lang="hr-HR" sz="2900" dirty="0"/>
              <a:t>Faktura vezana za prihvatljive troškove ulaganja</a:t>
            </a:r>
            <a:endParaRPr lang="en-US" sz="2900" dirty="0"/>
          </a:p>
          <a:p>
            <a:pPr lvl="0"/>
            <a:r>
              <a:rPr lang="hr-HR" sz="2900" dirty="0"/>
              <a:t>dokaz o izvršenoj uplati po svakoj ispostavljenoj fakturi – za fizičke osobe se, pored ostalog, kao dokaz prihvaća i fiskalni račun,</a:t>
            </a:r>
          </a:p>
          <a:p>
            <a:pPr lvl="0"/>
            <a:r>
              <a:rPr lang="hr-BA" sz="2900" dirty="0"/>
              <a:t>Specifikaciju izvedenih građevinskih radova izraženih kvantitativno od strane izvođača u skladu sa građevinskom knjigom vođenom tokom gradnje</a:t>
            </a:r>
          </a:p>
          <a:p>
            <a:pPr lvl="0"/>
            <a:r>
              <a:rPr lang="hr-BA" sz="2900" dirty="0"/>
              <a:t>Garantni list za novu opremu</a:t>
            </a:r>
            <a:endParaRPr lang="en-US" sz="2900" dirty="0"/>
          </a:p>
          <a:p>
            <a:pPr lvl="0"/>
            <a:r>
              <a:rPr lang="hr-HR" sz="2900" dirty="0"/>
              <a:t>Jedinstvenu carinsku deklaraciju (JCI) za građevinski materijal i opremu kupljenu izvan BiH (samo u slučaju kada je klijent uvoznik),</a:t>
            </a:r>
            <a:endParaRPr lang="en-US" sz="2900" dirty="0"/>
          </a:p>
          <a:p>
            <a:pPr lvl="0"/>
            <a:r>
              <a:rPr lang="hr-HR" sz="2900" dirty="0"/>
              <a:t>Dokument iz kojeg je vidljiva starost polovne opreme</a:t>
            </a:r>
          </a:p>
          <a:p>
            <a:pPr lvl="0"/>
            <a:r>
              <a:rPr lang="hr-BA" sz="2900" dirty="0"/>
              <a:t>ovjerenu izjavu klijenta (obrazac IK),</a:t>
            </a:r>
          </a:p>
          <a:p>
            <a:pPr lvl="0"/>
            <a:r>
              <a:rPr lang="hr-HR" sz="2900" dirty="0"/>
              <a:t>dokaz o izmirenim obvezama za prethodnu godinu ili sporazum o reprogramu duga kod Porezne uprave Federacije BiH (svi podnositelji zahtjeva), odnosno Uprave za neizravno oporezivanje BiH (samo registrirani obveznici PDV-a),</a:t>
            </a:r>
          </a:p>
          <a:p>
            <a:r>
              <a:rPr lang="hr-HR" sz="2900" dirty="0"/>
              <a:t>Specifikacija faktura dostavljenih u okviru zahtjeva (SRZ) za zahtjeve gdje ima 5 i više faktura,</a:t>
            </a:r>
            <a:endParaRPr lang="en-US" sz="2900" dirty="0"/>
          </a:p>
          <a:p>
            <a:pPr lvl="0"/>
            <a:r>
              <a:rPr lang="hr-BA" sz="2900" dirty="0"/>
              <a:t>Elektro energetsku suglasnot koja obuhvata pogon obnovljive izvore eneregije (samo za one pogone koji se povezuju na javnu mrežu)</a:t>
            </a:r>
          </a:p>
          <a:p>
            <a:pPr lvl="0"/>
            <a:r>
              <a:rPr lang="hr-BA" sz="2900" dirty="0"/>
              <a:t>Zapisnik o primopredaji postrojenja prema projektu izvedenog stanja (samo za pogone obnovljivih izvora energije)</a:t>
            </a:r>
            <a:endParaRPr lang="en-US" sz="2900" dirty="0"/>
          </a:p>
          <a:p>
            <a:r>
              <a:rPr lang="hr-HR" sz="2900" dirty="0"/>
              <a:t>Potvrda iza CIPS-a ili rodni list za djecu – samo tko želi ostvariti dodatni iznos 10%</a:t>
            </a:r>
          </a:p>
          <a:p>
            <a:pPr lvl="0"/>
            <a:r>
              <a:rPr lang="hr-HR" sz="2900" dirty="0"/>
              <a:t>dokaz o uplati federalne upravne pristojbe u iznosu od 20 KM,</a:t>
            </a:r>
          </a:p>
          <a:p>
            <a:pPr marL="0" indent="0">
              <a:buNone/>
            </a:pP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776699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2" y="609604"/>
            <a:ext cx="8596667" cy="483906"/>
          </a:xfrm>
        </p:spPr>
        <p:txBody>
          <a:bodyPr>
            <a:normAutofit/>
          </a:bodyPr>
          <a:lstStyle/>
          <a:p>
            <a:r>
              <a:rPr lang="hr-HR" sz="2000" b="1" dirty="0"/>
              <a:t>Investicije u pokretanje poslovanja mladih poljoprivrednika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2" y="1093509"/>
            <a:ext cx="8858554" cy="5409927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hr-HR" sz="2900" dirty="0"/>
              <a:t>Mladi od 18-40 godina – cijela obitelj mora imati prebivalište u naseljenom mjestu izvan urbanog naselja sa više od 10.000 stanovnika</a:t>
            </a:r>
          </a:p>
          <a:p>
            <a:pPr lvl="0"/>
            <a:r>
              <a:rPr lang="hr-HR" sz="2900" dirty="0"/>
              <a:t>Troškovi investicije za pokretanje poslovanja koji su prvi put svoj OPG ili obrt upisali u RPG i RK nakon 31.3. prethodne godine</a:t>
            </a:r>
          </a:p>
          <a:p>
            <a:pPr lvl="0"/>
            <a:r>
              <a:rPr lang="hr-HR" sz="2900" dirty="0"/>
              <a:t>Maksimalni iznos potpore – 50.000,00 KM</a:t>
            </a:r>
          </a:p>
          <a:p>
            <a:pPr marL="0" lvl="0" indent="0">
              <a:buNone/>
            </a:pPr>
            <a:r>
              <a:rPr lang="hr-HR" sz="2900" b="1" dirty="0"/>
              <a:t>Potrebna dokumentacija:</a:t>
            </a:r>
          </a:p>
          <a:p>
            <a:pPr lvl="0"/>
            <a:r>
              <a:rPr lang="hr-HR" sz="2900" dirty="0"/>
              <a:t>popunjen obrazac zahtjeva za potporu ulaganju u (Obrazac ZZP-PMP),</a:t>
            </a:r>
            <a:endParaRPr lang="en-US" sz="2900" dirty="0"/>
          </a:p>
          <a:p>
            <a:pPr lvl="0"/>
            <a:r>
              <a:rPr lang="hr-HR" sz="2900" dirty="0"/>
              <a:t>Profakturu ili fakturu vezanu za prihvatljive troškove ulaganja,</a:t>
            </a:r>
          </a:p>
          <a:p>
            <a:pPr lvl="0"/>
            <a:r>
              <a:rPr lang="hr-HR" sz="2900" dirty="0"/>
              <a:t>Potvrda iz CIPS-a o mjestu prebivališta članova obitelji nositelja OPG ili obrta</a:t>
            </a:r>
          </a:p>
          <a:p>
            <a:pPr lvl="0"/>
            <a:r>
              <a:rPr lang="hr-HR" sz="2900" dirty="0"/>
              <a:t>Građevinska dozvola, odobrenje za gradnju ili rješenje o legalizaciji, odnosno potvrda općine da građevinska dozvola nije potrebna (samo u slučaju ulaganja u gradnju)</a:t>
            </a:r>
            <a:endParaRPr lang="en-US" sz="2900" dirty="0"/>
          </a:p>
          <a:p>
            <a:pPr lvl="0"/>
            <a:r>
              <a:rPr lang="hr-HR" sz="2900" dirty="0"/>
              <a:t>dokaz o izmirenim obvezama za prethodnu godinu ili sporazum o reprogramu duga kod Porezne uprave Federacije BiH (svi podnositelji zahtjeva), odnosno Uprave za neizravno oporezivanje BiH (samo registrirani obveznici PDV-a),</a:t>
            </a:r>
          </a:p>
          <a:p>
            <a:pPr lvl="0"/>
            <a:r>
              <a:rPr lang="hr-HR" sz="2900" dirty="0"/>
              <a:t>Ovjerenu izjavu klijenta o namjenskom trošenju dodijeljenih sredstava novčane potpore (obrazac IK-NTS)</a:t>
            </a:r>
            <a:endParaRPr lang="en-US" sz="2900" dirty="0"/>
          </a:p>
          <a:p>
            <a:pPr lvl="0"/>
            <a:r>
              <a:rPr lang="hr-HR" sz="2900" dirty="0"/>
              <a:t>dokaz o uplati federalne upravne pristojbe u iznosu od 20 KM,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268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13816" y="609603"/>
            <a:ext cx="8915400" cy="4840220"/>
          </a:xfrm>
        </p:spPr>
        <p:txBody>
          <a:bodyPr/>
          <a:lstStyle/>
          <a:p>
            <a:pPr lvl="0"/>
            <a:br>
              <a:rPr lang="x-none" sz="2400" dirty="0">
                <a:solidFill>
                  <a:srgbClr val="000000"/>
                </a:solidFill>
              </a:rPr>
            </a:br>
            <a:br>
              <a:rPr lang="bs-Latn-BA" sz="2400" dirty="0">
                <a:solidFill>
                  <a:srgbClr val="000000"/>
                </a:solidFill>
              </a:rPr>
            </a:b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Zahtjev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podršku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modelu ruralnog razvoja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podnijeti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osobno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protokol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Federalnog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ministarstva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x-none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putem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pošte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isključivo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preporučeno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u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zatvorenoj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bs-Latn-BA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adresu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Federalno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ministarstvo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poljoprivrede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vodoprivrede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šumarstva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Hamdije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Čemerlića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71 000 S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ARAJEVO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BA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sz="20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30352" y="5065776"/>
            <a:ext cx="8743648" cy="975582"/>
          </a:xfrm>
        </p:spPr>
        <p:txBody>
          <a:bodyPr/>
          <a:lstStyle/>
          <a:p>
            <a:pPr marL="0" lvl="0" indent="0">
              <a:buNone/>
            </a:pPr>
            <a:br>
              <a:rPr lang="en-US"/>
            </a:b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68096" y="609603"/>
            <a:ext cx="8505904" cy="862580"/>
          </a:xfrm>
        </p:spPr>
        <p:txBody>
          <a:bodyPr anchorCtr="1"/>
          <a:lstStyle/>
          <a:p>
            <a:pPr lvl="0" algn="ctr"/>
            <a:r>
              <a:rPr lang="bs-BA" sz="2400" b="1"/>
              <a:t>Kontakt osobe,telefonski brojevi i adrese putem kojih se mogu tražiti/dobiti informacije o potporama</a:t>
            </a:r>
            <a:endParaRPr lang="en-US" sz="2400" b="1"/>
          </a:p>
        </p:txBody>
      </p:sp>
      <p:sp>
        <p:nvSpPr>
          <p:cNvPr id="3" name="Text Placeholder 4"/>
          <p:cNvSpPr txBox="1">
            <a:spLocks noGrp="1"/>
          </p:cNvSpPr>
          <p:nvPr>
            <p:ph type="body" idx="1"/>
          </p:nvPr>
        </p:nvSpPr>
        <p:spPr>
          <a:xfrm>
            <a:off x="3017520" y="1464612"/>
            <a:ext cx="3575303" cy="478487"/>
          </a:xfrm>
        </p:spPr>
        <p:txBody>
          <a:bodyPr/>
          <a:lstStyle/>
          <a:p>
            <a:pPr lvl="0"/>
            <a:r>
              <a:rPr lang="hr-BA" b="1"/>
              <a:t>          F M P V Š</a:t>
            </a:r>
            <a:endParaRPr lang="en-US" b="1"/>
          </a:p>
        </p:txBody>
      </p:sp>
      <p:sp>
        <p:nvSpPr>
          <p:cNvPr id="4" name="Content Placeholder 5"/>
          <p:cNvSpPr txBox="1">
            <a:spLocks noGrp="1"/>
          </p:cNvSpPr>
          <p:nvPr>
            <p:ph type="body" idx="3"/>
          </p:nvPr>
        </p:nvSpPr>
        <p:spPr>
          <a:xfrm>
            <a:off x="557784" y="1943100"/>
            <a:ext cx="8302752" cy="4741164"/>
          </a:xfrm>
        </p:spPr>
        <p:txBody>
          <a:bodyPr anchor="t">
            <a:normAutofit lnSpcReduction="10000"/>
          </a:bodyPr>
          <a:lstStyle/>
          <a:p>
            <a:pPr marL="342900" lvl="0" indent="-342900">
              <a:buChar char=""/>
            </a:pPr>
            <a:r>
              <a:rPr lang="hr-BA" sz="1800" dirty="0"/>
              <a:t>Snježana Križanac 033 726 575 (biljna proizvodnja)</a:t>
            </a:r>
          </a:p>
          <a:p>
            <a:pPr marL="342900" lvl="0" indent="-342900">
              <a:buChar char=""/>
            </a:pPr>
            <a:r>
              <a:rPr lang="hr-BA" sz="1800" dirty="0"/>
              <a:t>Azijada Kasabašić 033 726 620 (animalna proizvodnja)</a:t>
            </a:r>
          </a:p>
          <a:p>
            <a:pPr marL="342900" lvl="0" indent="-342900">
              <a:buChar char=""/>
            </a:pPr>
            <a:r>
              <a:rPr lang="hr-BA" sz="1800" dirty="0"/>
              <a:t>Mirsad Čindrak 033 726 596 (proizvodnja mlijeka)</a:t>
            </a:r>
          </a:p>
          <a:p>
            <a:pPr marL="342900" lvl="0" indent="-342900">
              <a:buChar char=""/>
            </a:pPr>
            <a:r>
              <a:rPr lang="hr-BA" sz="1800" dirty="0"/>
              <a:t>Beisa Bećirbegović 033 726 580 (ruralni razvoj)</a:t>
            </a:r>
          </a:p>
          <a:p>
            <a:pPr marL="342900" lvl="0" indent="-342900">
              <a:buChar char=""/>
            </a:pPr>
            <a:r>
              <a:rPr lang="hr-BA" sz="1800" dirty="0"/>
              <a:t>Šejla Mašić 033 726 574 (ruralni razvoj)</a:t>
            </a:r>
          </a:p>
          <a:p>
            <a:pPr marL="342900" lvl="0" indent="-342900">
              <a:buChar char=""/>
            </a:pPr>
            <a:r>
              <a:rPr lang="hr-BA" sz="1800" dirty="0"/>
              <a:t>Smiljana Kraljević 033 726 583 (ruralni razvoj – registri)</a:t>
            </a:r>
          </a:p>
          <a:p>
            <a:pPr lvl="0"/>
            <a:endParaRPr lang="hr-BA" sz="1800" dirty="0"/>
          </a:p>
          <a:p>
            <a:pPr marL="342900" lvl="0" indent="-342900">
              <a:buChar char=""/>
            </a:pPr>
            <a:r>
              <a:rPr lang="hr-BA" sz="1800" dirty="0"/>
              <a:t>Josip Jukić  033 726 593</a:t>
            </a:r>
          </a:p>
          <a:p>
            <a:pPr lvl="0"/>
            <a:endParaRPr lang="hr-BA" sz="1800" dirty="0"/>
          </a:p>
          <a:p>
            <a:pPr lvl="0"/>
            <a:r>
              <a:rPr lang="hr-BA" sz="1800" dirty="0">
                <a:hlinkClick r:id="rId3"/>
              </a:rPr>
              <a:t>https://www.farmerportal.ba/#/</a:t>
            </a:r>
            <a:endParaRPr lang="hr-BA" sz="1800" dirty="0"/>
          </a:p>
          <a:p>
            <a:pPr lvl="0"/>
            <a:endParaRPr lang="hr-BA" sz="1800" dirty="0"/>
          </a:p>
          <a:p>
            <a:pPr lvl="0"/>
            <a:r>
              <a:rPr lang="hr-BA" sz="1800" dirty="0">
                <a:hlinkClick r:id="rId4"/>
              </a:rPr>
              <a:t>https://www.fmpvs.gov.ba/</a:t>
            </a:r>
            <a:endParaRPr lang="hr-BA" sz="1800" dirty="0"/>
          </a:p>
          <a:p>
            <a:pPr lvl="0"/>
            <a:endParaRPr lang="hr-BA" sz="1800" dirty="0"/>
          </a:p>
          <a:p>
            <a:pPr lvl="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49226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415628" y="941493"/>
            <a:ext cx="7766931" cy="1646304"/>
          </a:xfrm>
        </p:spPr>
        <p:txBody>
          <a:bodyPr anchorCtr="1"/>
          <a:lstStyle/>
          <a:p>
            <a:pPr lvl="0" algn="ctr"/>
            <a:r>
              <a:rPr lang="hr-BA" sz="4400" dirty="0"/>
              <a:t>HVALA NA PAŽNJI</a:t>
            </a:r>
            <a:endParaRPr lang="en-US" sz="4400" dirty="0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07068" y="3044951"/>
            <a:ext cx="7766931" cy="2102772"/>
          </a:xfrm>
        </p:spPr>
        <p:txBody>
          <a:bodyPr anchorCtr="1">
            <a:noAutofit/>
          </a:bodyPr>
          <a:lstStyle/>
          <a:p>
            <a:pPr lvl="0" algn="ctr"/>
            <a:r>
              <a:rPr lang="hr-BA" sz="4400" dirty="0"/>
              <a:t>MOLIM PITANJA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1" y="609600"/>
            <a:ext cx="8963892" cy="845127"/>
          </a:xfrm>
        </p:spPr>
        <p:txBody>
          <a:bodyPr/>
          <a:lstStyle/>
          <a:p>
            <a:pPr algn="ctr"/>
            <a:r>
              <a:rPr lang="bs-Latn-BA" sz="2000" b="1" dirty="0">
                <a:latin typeface="Arial" panose="020B0604020202020204" pitchFamily="34" charset="0"/>
                <a:cs typeface="Arial" panose="020B0604020202020204" pitchFamily="34" charset="0"/>
              </a:rPr>
              <a:t>NAČIN I UVJETI ZA OSTVARIVANJE PRAVA NA NOVČANU POTPORU</a:t>
            </a:r>
            <a:br>
              <a:rPr lang="bs-Latn-BA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000" b="1" dirty="0">
                <a:latin typeface="Arial" panose="020B0604020202020204" pitchFamily="34" charset="0"/>
                <a:cs typeface="Arial" panose="020B0604020202020204" pitchFamily="34" charset="0"/>
              </a:rPr>
              <a:t>IZ PROGRAMA NOVČANIH POTPORA</a:t>
            </a:r>
          </a:p>
        </p:txBody>
      </p:sp>
      <p:sp>
        <p:nvSpPr>
          <p:cNvPr id="3" name="Rectangle 2"/>
          <p:cNvSpPr/>
          <p:nvPr/>
        </p:nvSpPr>
        <p:spPr>
          <a:xfrm>
            <a:off x="346364" y="1773382"/>
            <a:ext cx="9781309" cy="4010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145" lvl="0" indent="-107950" algn="just" defTabSz="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SzPct val="80000"/>
              <a:buFont typeface="Wingdings 3" panose="05040102010807070707" charset="2"/>
              <a:buChar char=""/>
            </a:pPr>
            <a:r>
              <a:rPr lang="bs-Latn-BA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Pravilnik o uvjetima i načinu ostvarivanja novčanih potpora</a:t>
            </a:r>
          </a:p>
          <a:p>
            <a:pPr marL="36195" lvl="0" algn="just" defTabSz="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SzPct val="80000"/>
            </a:pPr>
            <a:r>
              <a:rPr lang="bs-Latn-BA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po modelu poticaja proizvodnji</a:t>
            </a:r>
          </a:p>
          <a:p>
            <a:pPr marL="36195" lvl="0" algn="just" defTabSz="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SzPct val="80000"/>
            </a:pPr>
            <a:endParaRPr lang="bs-Latn-BA" b="1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0" indent="-107950" algn="just" defTabSz="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SzPct val="80000"/>
              <a:buFont typeface="Wingdings 3" panose="05040102010807070707" charset="2"/>
              <a:buChar char=""/>
            </a:pPr>
            <a:r>
              <a:rPr lang="bs-Latn-BA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Pravilnik o uvjetima i načinu ostvarivanja novčanih potpora </a:t>
            </a:r>
          </a:p>
          <a:p>
            <a:pPr marL="36195" lvl="0" algn="just" defTabSz="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SzPct val="80000"/>
            </a:pPr>
            <a:r>
              <a:rPr lang="bs-Latn-BA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po modelu ruralnog razvoja</a:t>
            </a:r>
          </a:p>
          <a:p>
            <a:pPr marL="36195" lvl="0" algn="just" defTabSz="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SzPct val="80000"/>
            </a:pPr>
            <a:endParaRPr lang="bs-Latn-BA" b="1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0" indent="-107950" algn="just" defTabSz="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SzPct val="80000"/>
              <a:buFont typeface="Wingdings 3" panose="05040102010807070707" charset="2"/>
              <a:buChar char=""/>
            </a:pPr>
            <a:r>
              <a:rPr lang="bs-Latn-BA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Pravilnik o uvjetima i načinu ostvarivanja novčanih potpora </a:t>
            </a:r>
          </a:p>
          <a:p>
            <a:pPr marL="36195" lvl="0" algn="just" defTabSz="457200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  <a:buClr>
                <a:srgbClr val="90C226"/>
              </a:buClr>
              <a:buSzPct val="80000"/>
            </a:pPr>
            <a:r>
              <a:rPr lang="bs-Latn-BA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po modelu ostalih vrsta potpora</a:t>
            </a:r>
          </a:p>
          <a:p>
            <a:pPr marL="342900" lvl="0" indent="-342900" algn="just" defTabSz="457200">
              <a:lnSpc>
                <a:spcPct val="106000"/>
              </a:lnSpc>
              <a:spcBef>
                <a:spcPts val="1000"/>
              </a:spcBef>
              <a:spcAft>
                <a:spcPts val="800"/>
              </a:spcAft>
              <a:buClr>
                <a:srgbClr val="90C226"/>
              </a:buClr>
              <a:buSzPct val="80000"/>
              <a:buFont typeface="Wingdings 3" panose="05040102010807070707" charset="2"/>
              <a:buChar char=""/>
            </a:pPr>
            <a:endParaRPr lang="bs-Latn-BA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6" y="290946"/>
            <a:ext cx="10210799" cy="109450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PLANIRANA SREDSTVA U PROGRAMU NOVČANIH PODRŠKI U 2023.</a:t>
            </a:r>
            <a:br>
              <a:rPr lang="hr-H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ODOBRENA SREDSTVA U 2022. GODIN</a:t>
            </a:r>
            <a:r>
              <a:rPr lang="bs-Latn-BA" altLang="hr-H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br>
              <a:rPr lang="bs-Latn-BA" b="1" dirty="0">
                <a:solidFill>
                  <a:schemeClr val="tx1"/>
                </a:solidFill>
              </a:rPr>
            </a:br>
            <a:endParaRPr lang="bs-Latn-BA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188247"/>
              </p:ext>
            </p:extLst>
          </p:nvPr>
        </p:nvGraphicFramePr>
        <p:xfrm>
          <a:off x="471054" y="1385454"/>
          <a:ext cx="8360357" cy="547254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359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1192">
                <a:tc>
                  <a:txBody>
                    <a:bodyPr/>
                    <a:lstStyle/>
                    <a:p>
                      <a:pPr algn="l" fontAlgn="ctr"/>
                      <a:r>
                        <a:rPr lang="hr-H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Vrsta podrške </a:t>
                      </a:r>
                      <a:endParaRPr lang="bs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Odobrene novčane potpore u 2023. godini (KM)</a:t>
                      </a:r>
                      <a:endParaRPr lang="bs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Planirane novčane potpore u  2024. godini (KM)</a:t>
                      </a:r>
                      <a:endParaRPr lang="bs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38">
                <a:tc>
                  <a:txBody>
                    <a:bodyPr/>
                    <a:lstStyle/>
                    <a:p>
                      <a:pPr algn="l" fontAlgn="ctr"/>
                      <a:r>
                        <a:rPr lang="hr-HR" sz="16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Biljna proizvodnja</a:t>
                      </a:r>
                      <a:endParaRPr lang="bs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bs-Latn-B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25.032.121,86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s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27.540.000,00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94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6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Animalna proizvodnja</a:t>
                      </a:r>
                      <a:endParaRPr lang="bs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bs-Latn-B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90.143.976,66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s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97.600.000,00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527">
                <a:tc>
                  <a:txBody>
                    <a:bodyPr/>
                    <a:lstStyle/>
                    <a:p>
                      <a:pPr algn="l" fontAlgn="ctr"/>
                      <a:r>
                        <a:rPr lang="hr-HR" sz="16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Ruralni razvoj</a:t>
                      </a:r>
                      <a:endParaRPr lang="bs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bs-Latn-B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44.109.470,15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s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45.500.000,00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049">
                <a:tc>
                  <a:txBody>
                    <a:bodyPr/>
                    <a:lstStyle/>
                    <a:p>
                      <a:pPr algn="l" fontAlgn="ctr"/>
                      <a:r>
                        <a:rPr lang="hr-HR" sz="16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Ostale vrste podrške</a:t>
                      </a:r>
                      <a:endParaRPr lang="bs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bs-Latn-B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5.930.411,02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s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3.860.000,00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835">
                <a:tc>
                  <a:txBody>
                    <a:bodyPr/>
                    <a:lstStyle/>
                    <a:p>
                      <a:pPr algn="l" fontAlgn="ctr"/>
                      <a:r>
                        <a:rPr lang="hr-HR" sz="16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Sudske presude, vansudske nagodbe, rješenja po žalbama...</a:t>
                      </a:r>
                      <a:endParaRPr lang="bs-Latn-BA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bs-Latn-B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499.082,59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s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9060">
                <a:tc>
                  <a:txBody>
                    <a:bodyPr/>
                    <a:lstStyle/>
                    <a:p>
                      <a:pPr algn="l" fontAlgn="ctr"/>
                      <a:r>
                        <a:rPr lang="hr-HR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Ukupno </a:t>
                      </a:r>
                      <a:endParaRPr lang="bs-Latn-BA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bs-Latn-B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165.715.062,28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bs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175.000.000,00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"/>
            <a:ext cx="9041432" cy="881150"/>
          </a:xfrm>
        </p:spPr>
        <p:txBody>
          <a:bodyPr>
            <a:normAutofit/>
          </a:bodyPr>
          <a:lstStyle/>
          <a:p>
            <a:r>
              <a:rPr lang="bs-Latn-BA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hr-HR" altLang="sr-Latn-RS" sz="1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 POTICAJA PROIZVODNJI </a:t>
            </a:r>
            <a:br>
              <a:rPr lang="hr-HR" altLang="sr-Latn-RS" sz="1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hr-HR" altLang="sr-Latn-RS" sz="1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A/1 BILJNA PROIZVODNJA</a:t>
            </a:r>
            <a:endParaRPr lang="bs-Latn-B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212425"/>
              </p:ext>
            </p:extLst>
          </p:nvPr>
        </p:nvGraphicFramePr>
        <p:xfrm>
          <a:off x="677334" y="681135"/>
          <a:ext cx="10400708" cy="61115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2097">
                  <a:extLst>
                    <a:ext uri="{9D8B030D-6E8A-4147-A177-3AD203B41FA5}">
                      <a16:colId xmlns:a16="http://schemas.microsoft.com/office/drawing/2014/main" val="656288305"/>
                    </a:ext>
                  </a:extLst>
                </a:gridCol>
                <a:gridCol w="552097">
                  <a:extLst>
                    <a:ext uri="{9D8B030D-6E8A-4147-A177-3AD203B41FA5}">
                      <a16:colId xmlns:a16="http://schemas.microsoft.com/office/drawing/2014/main" val="1335573064"/>
                    </a:ext>
                  </a:extLst>
                </a:gridCol>
                <a:gridCol w="1506765">
                  <a:extLst>
                    <a:ext uri="{9D8B030D-6E8A-4147-A177-3AD203B41FA5}">
                      <a16:colId xmlns:a16="http://schemas.microsoft.com/office/drawing/2014/main" val="2987581050"/>
                    </a:ext>
                  </a:extLst>
                </a:gridCol>
                <a:gridCol w="1127199">
                  <a:extLst>
                    <a:ext uri="{9D8B030D-6E8A-4147-A177-3AD203B41FA5}">
                      <a16:colId xmlns:a16="http://schemas.microsoft.com/office/drawing/2014/main" val="2084517814"/>
                    </a:ext>
                  </a:extLst>
                </a:gridCol>
                <a:gridCol w="1854703">
                  <a:extLst>
                    <a:ext uri="{9D8B030D-6E8A-4147-A177-3AD203B41FA5}">
                      <a16:colId xmlns:a16="http://schemas.microsoft.com/office/drawing/2014/main" val="1976641627"/>
                    </a:ext>
                  </a:extLst>
                </a:gridCol>
                <a:gridCol w="2081866">
                  <a:extLst>
                    <a:ext uri="{9D8B030D-6E8A-4147-A177-3AD203B41FA5}">
                      <a16:colId xmlns:a16="http://schemas.microsoft.com/office/drawing/2014/main" val="1517238530"/>
                    </a:ext>
                  </a:extLst>
                </a:gridCol>
                <a:gridCol w="2725981">
                  <a:extLst>
                    <a:ext uri="{9D8B030D-6E8A-4147-A177-3AD203B41FA5}">
                      <a16:colId xmlns:a16="http://schemas.microsoft.com/office/drawing/2014/main" val="1550615545"/>
                    </a:ext>
                  </a:extLst>
                </a:gridCol>
              </a:tblGrid>
              <a:tr h="1626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A/1-1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Br.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BA" sz="1400" u="none" strike="noStrike" noProof="0" dirty="0">
                          <a:effectLst/>
                        </a:rPr>
                        <a:t>Proizvodnja ratarskih, povrtlarskih, voćarskih kultura, grožđa i maslina</a:t>
                      </a:r>
                      <a:endParaRPr lang="hr-BA" sz="1400" b="1" i="0" u="none" strike="noStrike" noProof="0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u="none" strike="noStrike">
                          <a:effectLst/>
                        </a:rPr>
                        <a:t>KM po jedinici mjere za</a:t>
                      </a:r>
                      <a:r>
                        <a:rPr lang="pl-PL" sz="1400" u="none" strike="sngStrike">
                          <a:effectLst/>
                        </a:rPr>
                        <a:t> </a:t>
                      </a:r>
                      <a:r>
                        <a:rPr lang="pl-PL" sz="1400" u="none" strike="noStrike">
                          <a:effectLst/>
                        </a:rPr>
                        <a:t>pravne osobe i obrte</a:t>
                      </a:r>
                      <a:endParaRPr lang="pl-PL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u="none" strike="noStrike">
                          <a:effectLst/>
                        </a:rPr>
                        <a:t>KM po jedinici mjere za fizičke osobe</a:t>
                      </a:r>
                      <a:endParaRPr lang="pl-PL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Dodatak za organsku proizvodnju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Iznos u KM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1638381296"/>
                  </a:ext>
                </a:extLst>
              </a:tr>
              <a:tr h="2896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1.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krušna žita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6.500.000,00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441388730"/>
                  </a:ext>
                </a:extLst>
              </a:tr>
              <a:tr h="24539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2.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stočna žita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600/ha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1.000.000,00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1073933569"/>
                  </a:ext>
                </a:extLst>
              </a:tr>
              <a:tr h="24539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2a.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kukuruz u zrnu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1.000.000,00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1215858752"/>
                  </a:ext>
                </a:extLst>
              </a:tr>
              <a:tr h="24539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3.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krmno bilje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600/ha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5.200.000,00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4203927076"/>
                  </a:ext>
                </a:extLst>
              </a:tr>
              <a:tr h="391096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4.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uljarice  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800/ha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2.000.000,00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1894502103"/>
                  </a:ext>
                </a:extLst>
              </a:tr>
              <a:tr h="391096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5.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heljda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800/ha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700/ha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150.000,00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4138755060"/>
                  </a:ext>
                </a:extLst>
              </a:tr>
              <a:tr h="701430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6.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BA" sz="1400" u="none" strike="noStrike" noProof="0" dirty="0">
                          <a:effectLst/>
                        </a:rPr>
                        <a:t>ljekovito i aromatično bilje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800/ha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200.000,00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66320439"/>
                  </a:ext>
                </a:extLst>
              </a:tr>
              <a:tr h="24539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7.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povrće  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4.000/ha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4.000/ha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2.300.000,00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154472130"/>
                  </a:ext>
                </a:extLst>
              </a:tr>
              <a:tr h="470176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7a.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krumpir merkantilni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4.000/ha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4.000/ha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1.000.000,00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202802067"/>
                  </a:ext>
                </a:extLst>
              </a:tr>
              <a:tr h="470176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8.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grožđe i masline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2.500/ha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3.500.000,00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72386814"/>
                  </a:ext>
                </a:extLst>
              </a:tr>
              <a:tr h="391096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9.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voće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2.500/ha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-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200/ha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2.000.000,00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989364514"/>
                  </a:ext>
                </a:extLst>
              </a:tr>
              <a:tr h="398764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10.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duhan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2.100/ha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2.000/ha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200/ha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20.000,00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33741541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575845"/>
              </p:ext>
            </p:extLst>
          </p:nvPr>
        </p:nvGraphicFramePr>
        <p:xfrm>
          <a:off x="505096" y="-2366"/>
          <a:ext cx="10564685" cy="60783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55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1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12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727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A/1-1</a:t>
                      </a:r>
                      <a:endParaRPr lang="bs-Latn-B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chemeClr val="tx1"/>
                          </a:solidFill>
                          <a:effectLst/>
                        </a:rPr>
                        <a:t>Br.</a:t>
                      </a:r>
                      <a:endParaRPr lang="bs-Latn-B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Proizvodnja ratarskih, povrtlarskih, voćarskih kultura, grožđa i maslina</a:t>
                      </a:r>
                      <a:endParaRPr lang="bs-Latn-BA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 po jedinici mjere za</a:t>
                      </a:r>
                      <a:r>
                        <a:rPr lang="hr-HR" sz="1000" strike="sng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pravne</a:t>
                      </a:r>
                      <a:r>
                        <a:rPr lang="hr-HR" sz="10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osobe</a:t>
                      </a: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obrte</a:t>
                      </a:r>
                      <a:endParaRPr lang="bs-Latn-BA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 po jedinici mjere za</a:t>
                      </a:r>
                      <a:endParaRPr lang="bs-Latn-BA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Fizičke</a:t>
                      </a:r>
                      <a:r>
                        <a:rPr lang="hr-HR" sz="10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osobe</a:t>
                      </a: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bs-Latn-BA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Dodatak za</a:t>
                      </a:r>
                      <a:r>
                        <a:rPr lang="hr-HR" sz="10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organsku proizvodnju</a:t>
                      </a:r>
                      <a:endParaRPr lang="bs-Latn-BA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iznos u KM</a:t>
                      </a:r>
                      <a:endParaRPr lang="bs-Latn-BA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395" marR="5839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 dirty="0">
                          <a:effectLst/>
                        </a:rPr>
                        <a:t>A/1-2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Proizvodnja deklariranog  sjemena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48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11.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strna žita (naturalno)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bs-Latn-B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bs-Latn-B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bs-Latn-B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424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11a.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strna žita (dorađeno)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1.500/ha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200/ha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1.000.000,00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424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12a.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kukuruza, soje i suncokreta (deklarirano)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1.700/ha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200/ha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220.000,00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248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13.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krumpira (osnovno sjeme)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4.100/ha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200/ha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30.000,00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24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14.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krumpira (certificirano sjeme)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3.900/ha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200/ha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30.000,00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914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A/1-3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s-Latn-BA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95" marR="58395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Proizvodnja deklariranog sadnog materijala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42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15.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krošnjastog voća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0,70/kom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150.000,00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45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16.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jagodičastog voća 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(borovnica i brusnica)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0,50/kom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30.000,00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42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16a.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malina i kupina 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0,50/kom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150.000,00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42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16b.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jagoda (frigo sadnica)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0,10/kom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50.000,00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18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17.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vinove loze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0,70/kom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strike="sngStrike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110.000,00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644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A/1-4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Proizvodnja deklariranih  presadnica povrća (kontejnerskih)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6684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18.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presadnice povrća 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(kornišona, salate, tikvica, špinata, celera, blitve, kukuruza šećerca)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0,05/kom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7012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18a.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presadnice povrća 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(krastavca, paradajza, paprike, patlidžana, kupusa, dinja i lubenice)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0,07/kom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900.000,00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66845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18b.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kalemljene presadnice povrća  (krastavac, paradajz, paprika, patlidžan, dinja i lubenica)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0,1/kom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3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SVEGA BILJNA</a:t>
                      </a:r>
                      <a:r>
                        <a:rPr lang="hr-HR" sz="1400" baseline="0" dirty="0">
                          <a:solidFill>
                            <a:schemeClr val="tx1"/>
                          </a:solidFill>
                          <a:effectLst/>
                        </a:rPr>
                        <a:t> PROIZVODNJA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27.540.000,00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395" marR="58395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357051"/>
          </a:xfrm>
        </p:spPr>
        <p:txBody>
          <a:bodyPr>
            <a:normAutofit fontScale="90000"/>
          </a:bodyPr>
          <a:lstStyle/>
          <a:p>
            <a:r>
              <a:rPr lang="bs-Latn-B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A/2. ANIMALNA </a:t>
            </a:r>
            <a:r>
              <a:rPr lang="hr-HR" altLang="sr-Latn-RS" sz="2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PROIZVODNJA</a:t>
            </a:r>
            <a:endParaRPr lang="bs-Latn-BA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272866"/>
              </p:ext>
            </p:extLst>
          </p:nvPr>
        </p:nvGraphicFramePr>
        <p:xfrm>
          <a:off x="677334" y="461893"/>
          <a:ext cx="8867882" cy="63002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82693">
                  <a:extLst>
                    <a:ext uri="{9D8B030D-6E8A-4147-A177-3AD203B41FA5}">
                      <a16:colId xmlns:a16="http://schemas.microsoft.com/office/drawing/2014/main" val="1513107703"/>
                    </a:ext>
                  </a:extLst>
                </a:gridCol>
                <a:gridCol w="557546">
                  <a:extLst>
                    <a:ext uri="{9D8B030D-6E8A-4147-A177-3AD203B41FA5}">
                      <a16:colId xmlns:a16="http://schemas.microsoft.com/office/drawing/2014/main" val="2561189979"/>
                    </a:ext>
                  </a:extLst>
                </a:gridCol>
                <a:gridCol w="2432774">
                  <a:extLst>
                    <a:ext uri="{9D8B030D-6E8A-4147-A177-3AD203B41FA5}">
                      <a16:colId xmlns:a16="http://schemas.microsoft.com/office/drawing/2014/main" val="4021782735"/>
                    </a:ext>
                  </a:extLst>
                </a:gridCol>
                <a:gridCol w="1360492">
                  <a:extLst>
                    <a:ext uri="{9D8B030D-6E8A-4147-A177-3AD203B41FA5}">
                      <a16:colId xmlns:a16="http://schemas.microsoft.com/office/drawing/2014/main" val="1060054488"/>
                    </a:ext>
                  </a:extLst>
                </a:gridCol>
                <a:gridCol w="1130085">
                  <a:extLst>
                    <a:ext uri="{9D8B030D-6E8A-4147-A177-3AD203B41FA5}">
                      <a16:colId xmlns:a16="http://schemas.microsoft.com/office/drawing/2014/main" val="2975966743"/>
                    </a:ext>
                  </a:extLst>
                </a:gridCol>
                <a:gridCol w="1130085">
                  <a:extLst>
                    <a:ext uri="{9D8B030D-6E8A-4147-A177-3AD203B41FA5}">
                      <a16:colId xmlns:a16="http://schemas.microsoft.com/office/drawing/2014/main" val="4161306017"/>
                    </a:ext>
                  </a:extLst>
                </a:gridCol>
                <a:gridCol w="1374207">
                  <a:extLst>
                    <a:ext uri="{9D8B030D-6E8A-4147-A177-3AD203B41FA5}">
                      <a16:colId xmlns:a16="http://schemas.microsoft.com/office/drawing/2014/main" val="4248402524"/>
                    </a:ext>
                  </a:extLst>
                </a:gridCol>
              </a:tblGrid>
              <a:tr h="1137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A/2-1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Br.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BA" sz="1400" u="none" strike="noStrike" noProof="0" dirty="0">
                          <a:effectLst/>
                        </a:rPr>
                        <a:t>Govedarska proizvodnja</a:t>
                      </a:r>
                      <a:endParaRPr lang="hr-BA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u="none" strike="noStrike">
                          <a:effectLst/>
                        </a:rPr>
                        <a:t>KM po jedinici mjere za pravne osobe i obrte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u="none" strike="noStrike">
                          <a:effectLst/>
                        </a:rPr>
                        <a:t>KM po jedinici mjere za fizičke osobe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Dodatak za organsku proizvodnju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Iznos u KM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88798447"/>
                  </a:ext>
                </a:extLst>
              </a:tr>
              <a:tr h="3834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BA" sz="1400" u="none" strike="noStrike" noProof="0" dirty="0">
                          <a:effectLst/>
                        </a:rPr>
                        <a:t>svježe kravlje mlijeko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0,42/l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0,40/l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57.000.000,00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4199294272"/>
                  </a:ext>
                </a:extLst>
              </a:tr>
              <a:tr h="195239">
                <a:tc rowSpan="2"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 rowSpan="2"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>
                          <a:effectLst/>
                        </a:rPr>
                        <a:t>2.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 rowSpan="2"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goveđe meso – tov junadi od teladi iz domaćeg uzgoja 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300/grlu*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300/grlu*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200/grlu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3.800.000,00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928675040"/>
                  </a:ext>
                </a:extLst>
              </a:tr>
              <a:tr h="3772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700/grlu*</a:t>
                      </a:r>
                      <a:r>
                        <a:rPr lang="hr-BA" sz="1400" u="none" strike="noStrike" dirty="0">
                          <a:effectLst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700/grlu*</a:t>
                      </a:r>
                      <a:r>
                        <a:rPr lang="hr-BA" sz="1400" u="none" strike="noStrike" dirty="0">
                          <a:effectLst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909927"/>
                  </a:ext>
                </a:extLst>
              </a:tr>
              <a:tr h="237746">
                <a:tc rowSpan="2"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 rowSpan="2"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2a.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 rowSpan="2"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goveđe meso – tov junadi od teladi iz uvoza 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300/grlu*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300/grlu*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200/grlu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430.000,00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845780877"/>
                  </a:ext>
                </a:extLst>
              </a:tr>
              <a:tr h="33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700/grlu*</a:t>
                      </a:r>
                      <a:r>
                        <a:rPr lang="hr-BA" sz="1400" u="none" strike="noStrike" dirty="0">
                          <a:effectLst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700/grlu*</a:t>
                      </a:r>
                      <a:r>
                        <a:rPr lang="hr-BA" sz="1400" u="none" strike="noStrike" dirty="0">
                          <a:effectLst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553101"/>
                  </a:ext>
                </a:extLst>
              </a:tr>
              <a:tr h="3842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3.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rasplodna stoka- rasplodne junice 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1000/grlu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200/grlu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4.300.000,00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41474650"/>
                  </a:ext>
                </a:extLst>
              </a:tr>
              <a:tr h="38346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4.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goveda u sistemu krava – tele 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BA" sz="1400" u="none" strike="noStrike" noProof="0" dirty="0">
                          <a:effectLst/>
                        </a:rPr>
                        <a:t>700/grlu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500/grlu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200/grlu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6.200.000,00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1419175624"/>
                  </a:ext>
                </a:extLst>
              </a:tr>
              <a:tr h="3842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A/2-2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BA" sz="1400" u="none" strike="noStrike" noProof="0" dirty="0">
                          <a:effectLst/>
                        </a:rPr>
                        <a:t>Ovčarska i kozarska proizvodnja</a:t>
                      </a:r>
                      <a:endParaRPr lang="hr-BA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4223050397"/>
                  </a:ext>
                </a:extLst>
              </a:tr>
              <a:tr h="19523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svježe ovčje mlijeko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0,80/l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0,60/l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530.000,00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3417683718"/>
                  </a:ext>
                </a:extLst>
              </a:tr>
              <a:tr h="19523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6.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svježe kozje mlijeko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0,80/l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0,60/l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780.000,00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16185045"/>
                  </a:ext>
                </a:extLst>
              </a:tr>
              <a:tr h="38346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7.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rasplodna stoka - ovce  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 70/grlu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35/grlu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20/grlu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7.750.000,00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1594940713"/>
                  </a:ext>
                </a:extLst>
              </a:tr>
              <a:tr h="38346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8.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rasplodna stoka – koze</a:t>
                      </a:r>
                      <a:endParaRPr lang="hr-B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 70/grlu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35/grlu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20/grlu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315.000,00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691662008"/>
                  </a:ext>
                </a:extLst>
              </a:tr>
              <a:tr h="38346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A/2-3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400" u="none" strike="noStrike" noProof="0" dirty="0">
                          <a:effectLst/>
                        </a:rPr>
                        <a:t>Svinjogojska proizvodnja</a:t>
                      </a:r>
                      <a:endParaRPr lang="hr-BA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3087203843"/>
                  </a:ext>
                </a:extLst>
              </a:tr>
              <a:tr h="3834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9.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svinjsko meso – tov svinja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100/grlu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70/grlu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40/grlu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2.800.000,00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574994201"/>
                  </a:ext>
                </a:extLst>
              </a:tr>
              <a:tr h="3834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10.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rasplodna stoka -  krmače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400/grlu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300/grlu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60/grlu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220.000,00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12169812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1257"/>
            <a:ext cx="8596668" cy="60959"/>
          </a:xfrm>
        </p:spPr>
        <p:txBody>
          <a:bodyPr>
            <a:normAutofit fontScale="90000"/>
          </a:bodyPr>
          <a:lstStyle/>
          <a:p>
            <a:endParaRPr lang="bs-Latn-B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982013"/>
              </p:ext>
            </p:extLst>
          </p:nvPr>
        </p:nvGraphicFramePr>
        <p:xfrm>
          <a:off x="554183" y="-900"/>
          <a:ext cx="10487889" cy="68701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757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5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1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2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9175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A/2-4</a:t>
                      </a:r>
                      <a:endParaRPr lang="bs-Latn-B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Peradarska proizvodnja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 po jedinici mjere za pravne osobe i obrte</a:t>
                      </a:r>
                      <a:endParaRPr lang="bs-Latn-BA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 po jedinici mjere za</a:t>
                      </a:r>
                      <a:endParaRPr lang="bs-Latn-BA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Fizičke</a:t>
                      </a:r>
                      <a:r>
                        <a:rPr lang="hr-HR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osobe</a:t>
                      </a:r>
                      <a:endParaRPr lang="bs-Latn-BA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hr-HR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Iznos u KM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57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bs-Latn-B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18 - tjedne pilenke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0,70/kljun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01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bs-Latn-B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matična jata – pilenke teških roditeljskih linija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1,80/kljun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65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bs-Latn-B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matična jata – pilenke lakih roditeljskih linija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1,80/kljun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s-Latn-BA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13a. </a:t>
                      </a:r>
                      <a:endParaRPr lang="bs-Latn-B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uzgoj brojlera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0,25/kljun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2.900.000,00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6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</a:rPr>
                        <a:t>A/2-5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s-Latn-BA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Pčelarska proizvodnja</a:t>
                      </a:r>
                      <a:endParaRPr lang="bs-Latn-BA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6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s-Latn-BA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lang="bs-Latn-B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košnica pčela, uzgoj pčelinjih zajednica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20/koš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(+10</a:t>
                      </a:r>
                      <a:r>
                        <a:rPr lang="hr-HR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KM/koš**)</a:t>
                      </a: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15/koš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3.000.000,00</a:t>
                      </a:r>
                      <a:endParaRPr lang="bs-Latn-BA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8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</a:rPr>
                        <a:t>A/2-6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s-Latn-BA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Ribarska proizvodnja</a:t>
                      </a:r>
                      <a:endParaRPr lang="bs-Latn-BA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053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bs-Latn-B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slatkovodna  riba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2/kg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4.500.000,00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663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</a:t>
                      </a:r>
                      <a:endParaRPr lang="bs-Latn-B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morska riba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2/kg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240.000,00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284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A/2-7</a:t>
                      </a:r>
                      <a:endParaRPr lang="bs-Latn-BA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Izvorne zaštićene pasmine životinja</a:t>
                      </a:r>
                      <a:endParaRPr lang="bs-Latn-BA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 rowSpan="3"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450.000,00</a:t>
                      </a:r>
                      <a:endParaRPr lang="bs-Latn-BA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501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</a:t>
                      </a:r>
                      <a:endParaRPr lang="bs-Latn-B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bosanski brdski konj, domaća buša i domaći magarac u čistoj krvi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700/grlu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700/grlu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501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17a.</a:t>
                      </a:r>
                      <a:endParaRPr lang="bs-Latn-B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bosanski brdski konj, domaća buša i domaći magarac u tipu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500/grlu 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500/grlu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585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</a:t>
                      </a:r>
                      <a:endParaRPr lang="bs-Latn-BA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 tornjak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70/grlu   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70/grlu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bs-Latn-BA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SVEGA</a:t>
                      </a:r>
                      <a:r>
                        <a:rPr lang="hr-HR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ANIMALNA PROIZVODNJA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97.600.000,00</a:t>
                      </a:r>
                      <a:endParaRPr lang="bs-Latn-BA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s-Latn-BA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913" marR="62913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hr-HR" altLang="sr-Latn-RS" sz="2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D/  MODEL RURALNOG RAZVOJA</a:t>
            </a:r>
            <a:br>
              <a:rPr lang="hr-HR" altLang="sr-Latn-RS" sz="1800" dirty="0">
                <a:solidFill>
                  <a:schemeClr val="tx1"/>
                </a:solidFill>
              </a:rPr>
            </a:br>
            <a:endParaRPr lang="bs-Latn-B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323658"/>
              </p:ext>
            </p:extLst>
          </p:nvPr>
        </p:nvGraphicFramePr>
        <p:xfrm>
          <a:off x="636212" y="363893"/>
          <a:ext cx="8596667" cy="6055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9745">
                  <a:extLst>
                    <a:ext uri="{9D8B030D-6E8A-4147-A177-3AD203B41FA5}">
                      <a16:colId xmlns:a16="http://schemas.microsoft.com/office/drawing/2014/main" val="3782230879"/>
                    </a:ext>
                  </a:extLst>
                </a:gridCol>
                <a:gridCol w="689745">
                  <a:extLst>
                    <a:ext uri="{9D8B030D-6E8A-4147-A177-3AD203B41FA5}">
                      <a16:colId xmlns:a16="http://schemas.microsoft.com/office/drawing/2014/main" val="2334597141"/>
                    </a:ext>
                  </a:extLst>
                </a:gridCol>
                <a:gridCol w="5719137">
                  <a:extLst>
                    <a:ext uri="{9D8B030D-6E8A-4147-A177-3AD203B41FA5}">
                      <a16:colId xmlns:a16="http://schemas.microsoft.com/office/drawing/2014/main" val="2305597651"/>
                    </a:ext>
                  </a:extLst>
                </a:gridCol>
                <a:gridCol w="1498040">
                  <a:extLst>
                    <a:ext uri="{9D8B030D-6E8A-4147-A177-3AD203B41FA5}">
                      <a16:colId xmlns:a16="http://schemas.microsoft.com/office/drawing/2014/main" val="3909541393"/>
                    </a:ext>
                  </a:extLst>
                </a:gridCol>
              </a:tblGrid>
              <a:tr h="19081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Broj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Naziv mjere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IZNOS U KM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3732844770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1.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MJERE ZA POVEĆANJE KONKURENTNOSTI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/>
                </a:tc>
                <a:extLst>
                  <a:ext uri="{0D108BD9-81ED-4DB2-BD59-A6C34878D82A}">
                    <a16:rowId xmlns:a16="http://schemas.microsoft.com/office/drawing/2014/main" val="3538037184"/>
                  </a:ext>
                </a:extLst>
              </a:tr>
              <a:tr h="37774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D/1-2  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investicijama u sektoru poljoprivrede i prehrambene industrije u suradnji s Razvojnom bankom Federacije BiH</a:t>
                      </a:r>
                      <a:endParaRPr lang="hr-BA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1986952861"/>
                  </a:ext>
                </a:extLst>
              </a:tr>
              <a:tr h="564666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a)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investicijama u sektoru poljoprivrede i prehrambene industrije koja se realizira u suradnji sa Razvojnom bankom Federacije BiH u okviru mjera iz člana 15. st. a), b), c), d), e), f) i g) ovog Programa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5.000.000,00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3479888833"/>
                  </a:ext>
                </a:extLst>
              </a:tr>
              <a:tr h="37774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D/1-3  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investicijama u sektoru poljoprivrede i prehrambene industrije preko Federalnog ministarstva</a:t>
                      </a:r>
                      <a:endParaRPr lang="hr-BA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2828240507"/>
                  </a:ext>
                </a:extLst>
              </a:tr>
              <a:tr h="37774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investicijama u poljoprivredne strojeve i priključne uređaje za biljnu proizvodnju ili stočarstvo 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15.000.000,00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312132446"/>
                  </a:ext>
                </a:extLst>
              </a:tr>
              <a:tr h="37774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b)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investicijama u opremu za biljnu proizvodnju, stočarstvo ili ribarstvo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2.000.000,00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113999773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c)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Sufinanciranje nabavke visoko kvalitetne rasplodne stoke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5.000.000,00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3465944506"/>
                  </a:ext>
                </a:extLst>
              </a:tr>
              <a:tr h="564666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d)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investicijama u izgradnju ili proširenje, odnosno opremanje novih građevinskih objekata u svrhu biljne proizvodnje, stočarstva ili ribarstva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5.000.000,00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3697558703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investicijama u podizanje višegodišnjih nasada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1.500.000,00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194975950"/>
                  </a:ext>
                </a:extLst>
              </a:tr>
              <a:tr h="37774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f)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za ulaganja u legalizaciju građevinskih objekata i ispunjavanje okolišnih standarda na PG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50.000,00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1340654848"/>
                  </a:ext>
                </a:extLst>
              </a:tr>
              <a:tr h="564666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g)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investicijama u izgradnju ili proširenje, odnosno opremanje  građevinskih objekata u svrhu obavljanja dorade i prerade poljoprivrednih proizvoda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10.000.000,00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59388426"/>
                  </a:ext>
                </a:extLst>
              </a:tr>
              <a:tr h="564666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h)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investicijama u poljoprivredna gospodarstva na izrazito siromašnim područjima sa nerazvijenom poljoprivrednom proizvodnjom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800.000,00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661316215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D/1-4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Potpora mladim poljoprivrednicima</a:t>
                      </a:r>
                      <a:endParaRPr lang="hr-BA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3794873858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hr-BA" sz="1200" u="none" strike="noStrike" noProof="0" dirty="0">
                          <a:effectLst/>
                        </a:rPr>
                        <a:t>Pokretanje poslovanja mladih poljoprivrednika</a:t>
                      </a:r>
                      <a:endParaRPr lang="hr-BA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1.000.000,00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2018298202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2.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l-PL" sz="1200" u="none" strike="noStrike" dirty="0">
                          <a:effectLst/>
                        </a:rPr>
                        <a:t>MJERE ZA ZAŠTITU RURALNOG OKOLIŠA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1227521177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D/2-1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Potpora certifikaciji organske proizvodnje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4257220306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a)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Potpora certifikaciji organske proizvodnje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150.000,00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4039568027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u="none" strike="noStrike" dirty="0">
                          <a:effectLst/>
                        </a:rPr>
                        <a:t>SVEGA RURALNI RAZVOJ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u="none" strike="noStrike" dirty="0">
                          <a:effectLst/>
                        </a:rPr>
                        <a:t>45.500.000,00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4446" marR="4446" marT="4446" marB="0" anchor="ctr"/>
                </a:tc>
                <a:extLst>
                  <a:ext uri="{0D108BD9-81ED-4DB2-BD59-A6C34878D82A}">
                    <a16:rowId xmlns:a16="http://schemas.microsoft.com/office/drawing/2014/main" val="35630712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4088</Words>
  <Application>Microsoft Office PowerPoint</Application>
  <PresentationFormat>Široki zaslon</PresentationFormat>
  <Paragraphs>785</Paragraphs>
  <Slides>26</Slides>
  <Notes>13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4</vt:i4>
      </vt:variant>
      <vt:variant>
        <vt:lpstr>Naslovi slajdova</vt:lpstr>
      </vt:variant>
      <vt:variant>
        <vt:i4>26</vt:i4>
      </vt:variant>
    </vt:vector>
  </HeadingPairs>
  <TitlesOfParts>
    <vt:vector size="35" baseType="lpstr">
      <vt:lpstr>Arial</vt:lpstr>
      <vt:lpstr>Calibri</vt:lpstr>
      <vt:lpstr>Times New Roman</vt:lpstr>
      <vt:lpstr>Trebuchet MS</vt:lpstr>
      <vt:lpstr>Wingdings 3</vt:lpstr>
      <vt:lpstr>Facet</vt:lpstr>
      <vt:lpstr>1_Facet</vt:lpstr>
      <vt:lpstr>2_Facet</vt:lpstr>
      <vt:lpstr>3_Facet</vt:lpstr>
      <vt:lpstr> Federalno ministarstvo poljoprivrede, vodoprivrede i šumarstva </vt:lpstr>
      <vt:lpstr>PROGRAM NOVČANIH POTPORA U POLJOPRIVREDI I RURALNOM RAZVOJU ZA 2024. GODINU 175.000.000,00 mil KM</vt:lpstr>
      <vt:lpstr>NAČIN I UVJETI ZA OSTVARIVANJE PRAVA NA NOVČANU POTPORU IZ PROGRAMA NOVČANIH POTPORA</vt:lpstr>
      <vt:lpstr>PLANIRANA SREDSTVA U PROGRAMU NOVČANIH PODRŠKI U 2023.  I ODOBRENA SREDSTVA U 2022. GODINI </vt:lpstr>
      <vt:lpstr>A. MODEL POTICAJA PROIZVODNJI  A/1 BILJNA PROIZVODNJA</vt:lpstr>
      <vt:lpstr>PowerPoint prezentacija</vt:lpstr>
      <vt:lpstr>A/2. ANIMALNA PROIZVODNJA</vt:lpstr>
      <vt:lpstr>PowerPoint prezentacija</vt:lpstr>
      <vt:lpstr>D/  MODEL RURALNOG RAZVOJA </vt:lpstr>
      <vt:lpstr>E/ MODEL OSTALIH VRSTA POTPORA </vt:lpstr>
      <vt:lpstr>Opći kriteriji za klijente pri ostvarenju prava na novčanu potporu u poljoprivredi i ruralnom razvoju </vt:lpstr>
      <vt:lpstr>Što klijenti trebaju poduzeti za ostvarivanje prava na podršku po modelu poticaja proizvodnji</vt:lpstr>
      <vt:lpstr>Prijava plana proizvodnje Obrazac PPP</vt:lpstr>
      <vt:lpstr>Ažuriranje podataka u RPG i RK pri nadležnoj općinskoj službi </vt:lpstr>
      <vt:lpstr>    Preuzimanje obrazaca i kontrola unosa podataka u RPG/RK putem Farmer portala https://www.farmerportal.ba/ </vt:lpstr>
      <vt:lpstr>PowerPoint prezentacija</vt:lpstr>
      <vt:lpstr>Model Ruralnog razvoja  - Koji klijenti mogu ostvariti                    podršku   </vt:lpstr>
      <vt:lpstr>Prihvatljivi i ne prihvatljivi troškovi – model ruralnog razvoja</vt:lpstr>
      <vt:lpstr>Osnovni i dodatni iznos podrške – Model ruralnog razvoja</vt:lpstr>
      <vt:lpstr>ROKOVI</vt:lpstr>
      <vt:lpstr>Investicije u nabavku rasplodne stoke (članak 20.)</vt:lpstr>
      <vt:lpstr>Investicije u građevinske objekte na PG-u (članak 21.)</vt:lpstr>
      <vt:lpstr>Investicije u pokretanje poslovanja mladih poljoprivrednika</vt:lpstr>
      <vt:lpstr>  Zahtjev za podršku po modelu ruralnog razvoja može se podnijeti osobno na protokol Federalnog ministarstva,  ili putem pošte (isključivo preporučeno) u zatvorenoj koverti, na adresu:  Federalno ministarstvo poljoprivrede, vodoprivrede i šumarstva Hamdije Čemerlića 2. 71 000 SARAJEVO      </vt:lpstr>
      <vt:lpstr>Kontakt osobe,telefonski brojevi i adrese putem kojih se mogu tražiti/dobiti informacije o potporama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Hanefija Topuz</dc:creator>
  <cp:lastModifiedBy>marija</cp:lastModifiedBy>
  <cp:revision>330</cp:revision>
  <cp:lastPrinted>2023-05-15T07:01:00Z</cp:lastPrinted>
  <dcterms:created xsi:type="dcterms:W3CDTF">2020-05-14T08:29:00Z</dcterms:created>
  <dcterms:modified xsi:type="dcterms:W3CDTF">2024-06-06T07:26:39Z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31E83A1FF50A4BF7921C6747DCF46AEC</vt:lpwstr>
  </property>
  <property fmtid="{D5CDD505-2E9C-101B-9397-08002B2CF9AE}" pid="3" name="KSOProductBuildVer">
    <vt:lpwstr>1033-11.2.0.11417</vt:lpwstr>
  </property>
</Properties>
</file>