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56" r:id="rId2"/>
    <p:sldId id="257" r:id="rId3"/>
    <p:sldId id="258" r:id="rId4"/>
    <p:sldId id="260" r:id="rId5"/>
    <p:sldId id="259" r:id="rId6"/>
    <p:sldId id="261" r:id="rId7"/>
    <p:sldId id="264" r:id="rId8"/>
    <p:sldId id="271" r:id="rId9"/>
    <p:sldId id="270" r:id="rId10"/>
    <p:sldId id="268" r:id="rId11"/>
    <p:sldId id="266" r:id="rId12"/>
    <p:sldId id="265" r:id="rId13"/>
    <p:sldId id="267" r:id="rId14"/>
    <p:sldId id="269" r:id="rId15"/>
    <p:sldId id="263" r:id="rId16"/>
    <p:sldId id="26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5" d="100"/>
          <a:sy n="75" d="100"/>
        </p:scale>
        <p:origin x="360"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A439CE-EBEB-42F1-BE2A-0F1C28FB8A0B}" type="datetimeFigureOut">
              <a:rPr lang="hr-HR" smtClean="0"/>
              <a:t>4.10.2019.</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22699E-325F-4FA2-B594-8BB5AF324FC5}" type="slidenum">
              <a:rPr lang="hr-HR" smtClean="0"/>
              <a:t>‹#›</a:t>
            </a:fld>
            <a:endParaRPr lang="hr-HR"/>
          </a:p>
        </p:txBody>
      </p:sp>
    </p:spTree>
    <p:extLst>
      <p:ext uri="{BB962C8B-B14F-4D97-AF65-F5344CB8AC3E}">
        <p14:creationId xmlns:p14="http://schemas.microsoft.com/office/powerpoint/2010/main" val="86670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D422699E-325F-4FA2-B594-8BB5AF324FC5}" type="slidenum">
              <a:rPr lang="hr-HR" smtClean="0"/>
              <a:t>12</a:t>
            </a:fld>
            <a:endParaRPr lang="hr-HR"/>
          </a:p>
        </p:txBody>
      </p:sp>
    </p:spTree>
    <p:extLst>
      <p:ext uri="{BB962C8B-B14F-4D97-AF65-F5344CB8AC3E}">
        <p14:creationId xmlns:p14="http://schemas.microsoft.com/office/powerpoint/2010/main" val="3798245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D422699E-325F-4FA2-B594-8BB5AF324FC5}" type="slidenum">
              <a:rPr lang="hr-HR" smtClean="0"/>
              <a:t>15</a:t>
            </a:fld>
            <a:endParaRPr lang="hr-HR"/>
          </a:p>
        </p:txBody>
      </p:sp>
    </p:spTree>
    <p:extLst>
      <p:ext uri="{BB962C8B-B14F-4D97-AF65-F5344CB8AC3E}">
        <p14:creationId xmlns:p14="http://schemas.microsoft.com/office/powerpoint/2010/main" val="672084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10/4/2019</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10/4/2019</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10/4/2019</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8BD707-D9CF-40AE-B4C6-C98DA3205C09}" type="datetimeFigureOut">
              <a:rPr lang="en-US" smtClean="0"/>
              <a:pPr/>
              <a:t>10/4/2019</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udrugagospodarstvenika.com/"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hyperlink" Target="http://www.posusje.ba/" TargetMode="External"/><Relationship Id="rId2" Type="http://schemas.openxmlformats.org/officeDocument/2006/relationships/hyperlink" Target="mailto:opcina.posusje.gs@tel.net.ba"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hyperlink" Target="http://www.meggle.ba/media/k2/items/cache/9e02f79f72eca3ca589ae757d97a7173_XL.jpg"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a:t>Municipality of Posušje</a:t>
            </a:r>
          </a:p>
        </p:txBody>
      </p:sp>
      <p:sp>
        <p:nvSpPr>
          <p:cNvPr id="3" name="Subtitle 2"/>
          <p:cNvSpPr>
            <a:spLocks noGrp="1"/>
          </p:cNvSpPr>
          <p:nvPr>
            <p:ph type="subTitle" idx="1"/>
          </p:nvPr>
        </p:nvSpPr>
        <p:spPr>
          <a:xfrm>
            <a:off x="457200" y="3899938"/>
            <a:ext cx="6096000" cy="1752600"/>
          </a:xfrm>
        </p:spPr>
        <p:txBody>
          <a:bodyPr>
            <a:normAutofit/>
          </a:bodyPr>
          <a:lstStyle/>
          <a:p>
            <a:r>
              <a:rPr lang="hr-HR" sz="4000" dirty="0"/>
              <a:t>Investment opportunities</a:t>
            </a:r>
          </a:p>
          <a:p>
            <a:r>
              <a:rPr lang="hr-HR" sz="4000" dirty="0"/>
              <a:t>We are here for You!</a:t>
            </a:r>
          </a:p>
          <a:p>
            <a:endParaRPr lang="hr-HR" sz="4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457200"/>
            <a:ext cx="139541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4530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1506"/>
            <a:ext cx="8229600" cy="1066800"/>
          </a:xfrm>
        </p:spPr>
        <p:txBody>
          <a:bodyPr/>
          <a:lstStyle/>
          <a:p>
            <a:r>
              <a:rPr lang="hr-HR" dirty="0"/>
              <a:t>What investor said about us</a:t>
            </a:r>
          </a:p>
        </p:txBody>
      </p:sp>
      <p:sp>
        <p:nvSpPr>
          <p:cNvPr id="3" name="Content Placeholder 2"/>
          <p:cNvSpPr>
            <a:spLocks noGrp="1"/>
          </p:cNvSpPr>
          <p:nvPr>
            <p:ph idx="1"/>
          </p:nvPr>
        </p:nvSpPr>
        <p:spPr>
          <a:xfrm>
            <a:off x="328613" y="1676400"/>
            <a:ext cx="8229600" cy="4325112"/>
          </a:xfrm>
        </p:spPr>
        <p:txBody>
          <a:bodyPr>
            <a:normAutofit fontScale="92500" lnSpcReduction="10000"/>
          </a:bodyPr>
          <a:lstStyle/>
          <a:p>
            <a:r>
              <a:rPr lang="hr-HR" dirty="0"/>
              <a:t>„</a:t>
            </a:r>
            <a:r>
              <a:rPr lang="hr-HR" sz="2400" dirty="0"/>
              <a:t>Based on our business needs we approached the Municipality of Posušje in 2011 with the aim to build our new logistics and distribution centre for BIH, neighbouring countries and Southeast Europe. To our satisfaction, the municipal administration  in short term provided all necessary preconditions to start building our centre in the Business zone Osrdak in Posušje.</a:t>
            </a:r>
          </a:p>
          <a:p>
            <a:r>
              <a:rPr lang="hr-HR" sz="2400" dirty="0"/>
              <a:t>I hereby wish to express my satisfaction with business conditions offered by the Business zone Osrdak and the Municipality of Posušje. Company Meggle d.o.o. opened the logistics and distribution centre in 2011 and successfully operates since then.“</a:t>
            </a:r>
          </a:p>
          <a:p>
            <a:pPr marL="109728" indent="0">
              <a:buNone/>
            </a:pPr>
            <a:r>
              <a:rPr lang="hr-HR" sz="2400" dirty="0"/>
              <a:t>	Director: Jadranka Penava</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457200"/>
            <a:ext cx="139541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0000 preuz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4168" y="5181600"/>
            <a:ext cx="2762250" cy="142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214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p:spPr>
        <p:txBody>
          <a:bodyPr/>
          <a:lstStyle/>
          <a:p>
            <a:r>
              <a:rPr lang="hr-HR" dirty="0"/>
              <a:t>Available business infrastructure</a:t>
            </a:r>
          </a:p>
        </p:txBody>
      </p:sp>
      <p:sp>
        <p:nvSpPr>
          <p:cNvPr id="3" name="Content Placeholder 2"/>
          <p:cNvSpPr>
            <a:spLocks noGrp="1"/>
          </p:cNvSpPr>
          <p:nvPr>
            <p:ph idx="1"/>
          </p:nvPr>
        </p:nvSpPr>
        <p:spPr>
          <a:xfrm>
            <a:off x="328613" y="1981200"/>
            <a:ext cx="8229600" cy="4325112"/>
          </a:xfrm>
        </p:spPr>
        <p:txBody>
          <a:bodyPr/>
          <a:lstStyle/>
          <a:p>
            <a:r>
              <a:rPr lang="hr-HR" dirty="0"/>
              <a:t>Business zone Vlake</a:t>
            </a:r>
          </a:p>
          <a:p>
            <a:pPr lvl="1"/>
            <a:r>
              <a:rPr lang="hr-HR" dirty="0"/>
              <a:t>Along main road Posušje-Tomislavgrad</a:t>
            </a:r>
          </a:p>
          <a:p>
            <a:pPr lvl="1"/>
            <a:r>
              <a:rPr lang="hr-HR" dirty="0"/>
              <a:t>Size: 190,38 ha</a:t>
            </a:r>
          </a:p>
          <a:p>
            <a:pPr lvl="1"/>
            <a:r>
              <a:rPr lang="hr-HR" dirty="0"/>
              <a:t>Purpose: production companies (plastics, construction, stone...)</a:t>
            </a:r>
          </a:p>
          <a:p>
            <a:r>
              <a:rPr lang="hr-HR" dirty="0">
                <a:solidFill>
                  <a:schemeClr val="accent2"/>
                </a:solidFill>
              </a:rPr>
              <a:t>8 companies, 163 employees</a:t>
            </a:r>
          </a:p>
          <a:p>
            <a:r>
              <a:rPr lang="hr-HR" dirty="0"/>
              <a:t>Zone Zavelim (200ha), Osoje (100ha), Oštrc, Poklečani</a:t>
            </a:r>
          </a:p>
          <a:p>
            <a:pPr lvl="1"/>
            <a:r>
              <a:rPr lang="hr-HR" dirty="0"/>
              <a:t>Purpose: solar fields and wind parks</a:t>
            </a:r>
          </a:p>
          <a:p>
            <a:pPr lvl="1"/>
            <a:endParaRPr lang="hr-H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7202" y="1852613"/>
            <a:ext cx="139541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083175"/>
            <a:ext cx="2057400" cy="169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027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r>
              <a:rPr lang="hr-HR" dirty="0"/>
              <a:t>Incentives for investitors</a:t>
            </a:r>
          </a:p>
        </p:txBody>
      </p:sp>
      <p:sp>
        <p:nvSpPr>
          <p:cNvPr id="3" name="Content Placeholder 2"/>
          <p:cNvSpPr>
            <a:spLocks noGrp="1"/>
          </p:cNvSpPr>
          <p:nvPr>
            <p:ph idx="1"/>
          </p:nvPr>
        </p:nvSpPr>
        <p:spPr>
          <a:xfrm>
            <a:off x="457200" y="1861497"/>
            <a:ext cx="8305800" cy="4691703"/>
          </a:xfrm>
        </p:spPr>
        <p:txBody>
          <a:bodyPr>
            <a:normAutofit fontScale="92500" lnSpcReduction="10000"/>
          </a:bodyPr>
          <a:lstStyle/>
          <a:p>
            <a:r>
              <a:rPr lang="hr-HR" dirty="0"/>
              <a:t>Atractive local incentives:</a:t>
            </a:r>
          </a:p>
          <a:p>
            <a:pPr lvl="1"/>
            <a:r>
              <a:rPr lang="hr-HR" dirty="0"/>
              <a:t>Price of building </a:t>
            </a:r>
            <a:r>
              <a:rPr lang="hr-HR" dirty="0" err="1"/>
              <a:t>land</a:t>
            </a:r>
            <a:r>
              <a:rPr lang="hr-HR"/>
              <a:t> 1BAM/m2 (0,5 </a:t>
            </a:r>
            <a:r>
              <a:rPr lang="hr-HR" dirty="0"/>
              <a:t>EUR/m2)</a:t>
            </a:r>
          </a:p>
          <a:p>
            <a:pPr lvl="1"/>
            <a:r>
              <a:rPr lang="hr-HR" dirty="0"/>
              <a:t>2-year exemption from communal fee for newly build business facilities</a:t>
            </a:r>
          </a:p>
          <a:p>
            <a:r>
              <a:rPr lang="hr-HR" dirty="0"/>
              <a:t>2 days for issuance of documentation under municipal jurisdiction</a:t>
            </a:r>
          </a:p>
          <a:p>
            <a:r>
              <a:rPr lang="en-US" dirty="0"/>
              <a:t>Competitive business environment in BIH:</a:t>
            </a:r>
          </a:p>
          <a:p>
            <a:pPr lvl="1"/>
            <a:r>
              <a:rPr lang="en-US" dirty="0"/>
              <a:t>Profit tax 10%</a:t>
            </a:r>
          </a:p>
          <a:p>
            <a:pPr lvl="1"/>
            <a:r>
              <a:rPr lang="en-US" dirty="0"/>
              <a:t>Value added tax (VAT) 17%</a:t>
            </a:r>
          </a:p>
          <a:p>
            <a:pPr lvl="1"/>
            <a:r>
              <a:rPr lang="en-US" dirty="0"/>
              <a:t>Income tax 10%</a:t>
            </a:r>
          </a:p>
          <a:p>
            <a:r>
              <a:rPr lang="en-US" dirty="0"/>
              <a:t>National tax and customs incentives for foreign investors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57200"/>
            <a:ext cx="139541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2373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Young and qualified labour force</a:t>
            </a:r>
          </a:p>
        </p:txBody>
      </p:sp>
      <p:sp>
        <p:nvSpPr>
          <p:cNvPr id="3" name="Content Placeholder 2"/>
          <p:cNvSpPr>
            <a:spLocks noGrp="1"/>
          </p:cNvSpPr>
          <p:nvPr>
            <p:ph idx="1"/>
          </p:nvPr>
        </p:nvSpPr>
        <p:spPr>
          <a:xfrm>
            <a:off x="457200" y="2249424"/>
            <a:ext cx="8229600" cy="3770376"/>
          </a:xfrm>
        </p:spPr>
        <p:txBody>
          <a:bodyPr>
            <a:normAutofit fontScale="92500" lnSpcReduction="10000"/>
          </a:bodyPr>
          <a:lstStyle/>
          <a:p>
            <a:r>
              <a:rPr lang="en-US" dirty="0">
                <a:solidFill>
                  <a:prstClr val="black"/>
                </a:solidFill>
              </a:rPr>
              <a:t>Available </a:t>
            </a:r>
            <a:r>
              <a:rPr lang="en-US" dirty="0" err="1">
                <a:solidFill>
                  <a:prstClr val="black"/>
                </a:solidFill>
              </a:rPr>
              <a:t>labour</a:t>
            </a:r>
            <a:r>
              <a:rPr lang="en-US" dirty="0">
                <a:solidFill>
                  <a:prstClr val="black"/>
                </a:solidFill>
              </a:rPr>
              <a:t> force (professional, technical and general skills)</a:t>
            </a:r>
          </a:p>
          <a:p>
            <a:r>
              <a:rPr lang="en-US" dirty="0">
                <a:solidFill>
                  <a:prstClr val="black"/>
                </a:solidFill>
              </a:rPr>
              <a:t>Mostly young and working age population</a:t>
            </a:r>
            <a:endParaRPr lang="hr-HR" dirty="0">
              <a:solidFill>
                <a:prstClr val="black"/>
              </a:solidFill>
            </a:endParaRPr>
          </a:p>
          <a:p>
            <a:r>
              <a:rPr lang="hr-HR" dirty="0">
                <a:solidFill>
                  <a:prstClr val="black"/>
                </a:solidFill>
              </a:rPr>
              <a:t>Work tradition in agriculture</a:t>
            </a:r>
            <a:r>
              <a:rPr lang="vi-VN" dirty="0"/>
              <a:t>, </a:t>
            </a:r>
            <a:r>
              <a:rPr lang="hr-HR" dirty="0"/>
              <a:t>food processing, metal and machinery industry, plastics, stone processing</a:t>
            </a:r>
            <a:r>
              <a:rPr lang="vi-VN" dirty="0"/>
              <a:t>,</a:t>
            </a:r>
            <a:r>
              <a:rPr lang="hr-HR" dirty="0"/>
              <a:t> construction, services</a:t>
            </a:r>
          </a:p>
          <a:p>
            <a:r>
              <a:rPr lang="en-US" dirty="0">
                <a:latin typeface="Georgia" panose="02040502050405020303" pitchFamily="18" charset="0"/>
              </a:rPr>
              <a:t>Tradition in education</a:t>
            </a:r>
            <a:r>
              <a:rPr lang="hr-HR" dirty="0">
                <a:latin typeface="Georgia" panose="02040502050405020303" pitchFamily="18" charset="0"/>
              </a:rPr>
              <a:t> and orientation towards entrepreneurial skills</a:t>
            </a:r>
            <a:endParaRPr lang="en-US" dirty="0">
              <a:latin typeface="Georgia" panose="02040502050405020303" pitchFamily="18" charset="0"/>
            </a:endParaRPr>
          </a:p>
          <a:p>
            <a:r>
              <a:rPr lang="en-US" dirty="0">
                <a:latin typeface="Georgia" panose="02040502050405020303" pitchFamily="18" charset="0"/>
              </a:rPr>
              <a:t>Cost competitive </a:t>
            </a:r>
            <a:r>
              <a:rPr lang="en-US" dirty="0" err="1">
                <a:latin typeface="Georgia" panose="02040502050405020303" pitchFamily="18" charset="0"/>
              </a:rPr>
              <a:t>labour</a:t>
            </a:r>
            <a:r>
              <a:rPr lang="en-US" dirty="0">
                <a:latin typeface="Georgia" panose="02040502050405020303" pitchFamily="18" charset="0"/>
              </a:rPr>
              <a:t> force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67324"/>
            <a:ext cx="139541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105399"/>
            <a:ext cx="2189163"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1090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67" y="1143000"/>
            <a:ext cx="8686801" cy="1066800"/>
          </a:xfrm>
        </p:spPr>
        <p:txBody>
          <a:bodyPr>
            <a:normAutofit/>
          </a:bodyPr>
          <a:lstStyle/>
          <a:p>
            <a:r>
              <a:rPr lang="hr-HR" dirty="0"/>
              <a:t>Association of entrepreneurs Posušje</a:t>
            </a:r>
          </a:p>
        </p:txBody>
      </p:sp>
      <p:sp>
        <p:nvSpPr>
          <p:cNvPr id="3" name="Content Placeholder 2"/>
          <p:cNvSpPr>
            <a:spLocks noGrp="1"/>
          </p:cNvSpPr>
          <p:nvPr>
            <p:ph idx="1"/>
          </p:nvPr>
        </p:nvSpPr>
        <p:spPr/>
        <p:txBody>
          <a:bodyPr/>
          <a:lstStyle/>
          <a:p>
            <a:r>
              <a:rPr lang="hr-HR" dirty="0">
                <a:ea typeface="Times New Roman"/>
              </a:rPr>
              <a:t>45 entrepreneurs  </a:t>
            </a:r>
            <a:r>
              <a:rPr lang="hr-HR" dirty="0" err="1">
                <a:ea typeface="Times New Roman"/>
              </a:rPr>
              <a:t>with</a:t>
            </a:r>
            <a:r>
              <a:rPr lang="hr-HR" dirty="0">
                <a:ea typeface="Times New Roman"/>
              </a:rPr>
              <a:t> 2172 employees  </a:t>
            </a:r>
          </a:p>
          <a:p>
            <a:r>
              <a:rPr lang="hr-HR" dirty="0">
                <a:ea typeface="Times New Roman"/>
              </a:rPr>
              <a:t>550 mil KM (275 mil €) annual </a:t>
            </a:r>
            <a:r>
              <a:rPr lang="hr-HR" dirty="0" err="1">
                <a:ea typeface="Times New Roman"/>
              </a:rPr>
              <a:t>revenues</a:t>
            </a:r>
            <a:r>
              <a:rPr lang="hr-HR" dirty="0">
                <a:ea typeface="Times New Roman"/>
              </a:rPr>
              <a:t> (60% of total revenues of all companies in Municipality of Posušje)</a:t>
            </a:r>
          </a:p>
          <a:p>
            <a:r>
              <a:rPr lang="hr-HR" dirty="0"/>
              <a:t>Business cooperation opportunities with foreign and domestic investors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1521"/>
            <a:ext cx="139541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logo" descr="Udruga gospodarstvenika Posušje">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800600"/>
            <a:ext cx="3420125" cy="1027430"/>
          </a:xfrm>
          <a:prstGeom prst="rect">
            <a:avLst/>
          </a:prstGeom>
          <a:noFill/>
          <a:ln>
            <a:noFill/>
          </a:ln>
        </p:spPr>
      </p:pic>
    </p:spTree>
    <p:extLst>
      <p:ext uri="{BB962C8B-B14F-4D97-AF65-F5344CB8AC3E}">
        <p14:creationId xmlns:p14="http://schemas.microsoft.com/office/powerpoint/2010/main" val="1766033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066800"/>
          </a:xfrm>
        </p:spPr>
        <p:txBody>
          <a:bodyPr/>
          <a:lstStyle/>
          <a:p>
            <a:r>
              <a:rPr lang="hr-HR" dirty="0"/>
              <a:t>Quality of life</a:t>
            </a:r>
          </a:p>
        </p:txBody>
      </p:sp>
      <p:sp>
        <p:nvSpPr>
          <p:cNvPr id="3" name="Content Placeholder 2"/>
          <p:cNvSpPr>
            <a:spLocks noGrp="1"/>
          </p:cNvSpPr>
          <p:nvPr>
            <p:ph idx="1"/>
          </p:nvPr>
        </p:nvSpPr>
        <p:spPr>
          <a:xfrm>
            <a:off x="533400" y="1981200"/>
            <a:ext cx="8229600" cy="4325112"/>
          </a:xfrm>
        </p:spPr>
        <p:txBody>
          <a:bodyPr/>
          <a:lstStyle/>
          <a:p>
            <a:r>
              <a:rPr lang="hr-HR" dirty="0"/>
              <a:t>Safe working and living environment</a:t>
            </a:r>
          </a:p>
          <a:p>
            <a:r>
              <a:rPr lang="hr-HR" dirty="0"/>
              <a:t>Rich local gastronomy offer</a:t>
            </a:r>
          </a:p>
          <a:p>
            <a:r>
              <a:rPr lang="hr-HR" dirty="0"/>
              <a:t>Numerous all year posibilities for sports and recreation (skiing, golf, hiking and climbing...)</a:t>
            </a:r>
          </a:p>
          <a:p>
            <a:r>
              <a:rPr lang="hr-HR" dirty="0"/>
              <a:t>Cultural, sports and recreational events, entertainment</a:t>
            </a:r>
          </a:p>
          <a:p>
            <a:r>
              <a:rPr lang="hr-HR" dirty="0"/>
              <a:t>Proximity to Adriatic sea</a:t>
            </a:r>
          </a:p>
          <a:p>
            <a:pPr marL="109728" indent="0">
              <a:buNone/>
            </a:pPr>
            <a:endParaRPr lang="hr-H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57200"/>
            <a:ext cx="139541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C:\Users\Danijela\AppData\Local\Temp\Rar$DIa0.105\Jezeri Tribistovo 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7900" y="5029200"/>
            <a:ext cx="2462213" cy="1208232"/>
          </a:xfrm>
          <a:prstGeom prst="rect">
            <a:avLst/>
          </a:prstGeom>
          <a:noFill/>
          <a:ln>
            <a:noFill/>
          </a:ln>
        </p:spPr>
      </p:pic>
    </p:spTree>
    <p:extLst>
      <p:ext uri="{BB962C8B-B14F-4D97-AF65-F5344CB8AC3E}">
        <p14:creationId xmlns:p14="http://schemas.microsoft.com/office/powerpoint/2010/main" val="3843918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p:spPr>
        <p:txBody>
          <a:bodyPr/>
          <a:lstStyle/>
          <a:p>
            <a:r>
              <a:rPr lang="hr-HR" dirty="0"/>
              <a:t>Contact us</a:t>
            </a:r>
          </a:p>
        </p:txBody>
      </p:sp>
      <p:sp>
        <p:nvSpPr>
          <p:cNvPr id="3" name="Content Placeholder 2"/>
          <p:cNvSpPr>
            <a:spLocks noGrp="1"/>
          </p:cNvSpPr>
          <p:nvPr>
            <p:ph idx="1"/>
          </p:nvPr>
        </p:nvSpPr>
        <p:spPr>
          <a:xfrm>
            <a:off x="457200" y="2057400"/>
            <a:ext cx="8229600" cy="4325112"/>
          </a:xfrm>
        </p:spPr>
        <p:txBody>
          <a:bodyPr>
            <a:normAutofit/>
          </a:bodyPr>
          <a:lstStyle/>
          <a:p>
            <a:pPr marL="109728" indent="0">
              <a:buNone/>
            </a:pPr>
            <a:r>
              <a:rPr lang="hr-HR" dirty="0"/>
              <a:t>Professional, competent and efficient team of Municipality of Posušje</a:t>
            </a:r>
          </a:p>
          <a:p>
            <a:r>
              <a:rPr lang="hr-HR" dirty="0"/>
              <a:t>Is here for You!</a:t>
            </a:r>
          </a:p>
          <a:p>
            <a:endParaRPr lang="hr-HR" dirty="0"/>
          </a:p>
          <a:p>
            <a:r>
              <a:rPr lang="hr-HR" dirty="0"/>
              <a:t>Municipality of Posušje</a:t>
            </a:r>
            <a:br>
              <a:rPr lang="hr-HR" dirty="0"/>
            </a:br>
            <a:r>
              <a:rPr lang="hr-HR" sz="2400" dirty="0"/>
              <a:t>Address: Fra Grge Martića 30, 88 240 Posušje, BIH</a:t>
            </a:r>
            <a:br>
              <a:rPr lang="hr-HR" sz="2400" dirty="0"/>
            </a:br>
            <a:r>
              <a:rPr lang="hr-HR" sz="2400" dirty="0"/>
              <a:t>Telephone: ++ 387 (0)39 681035</a:t>
            </a:r>
            <a:br>
              <a:rPr lang="hr-HR" sz="2400" dirty="0"/>
            </a:br>
            <a:r>
              <a:rPr lang="hr-HR" sz="2400" dirty="0"/>
              <a:t>Fax: ++387 (0)39 681041</a:t>
            </a:r>
            <a:br>
              <a:rPr lang="hr-HR" sz="2400" dirty="0"/>
            </a:br>
            <a:r>
              <a:rPr lang="hr-HR" sz="2400" dirty="0"/>
              <a:t>E-mail: </a:t>
            </a:r>
            <a:r>
              <a:rPr lang="hr-HR" sz="2400" dirty="0">
                <a:hlinkClick r:id="rId2"/>
              </a:rPr>
              <a:t>opcina.posusje.gs@tel.net.ba</a:t>
            </a:r>
            <a:r>
              <a:rPr lang="hr-HR" sz="2400" dirty="0"/>
              <a:t> </a:t>
            </a:r>
          </a:p>
          <a:p>
            <a:r>
              <a:rPr lang="hr-HR" sz="2400" dirty="0"/>
              <a:t>Internet: </a:t>
            </a:r>
            <a:r>
              <a:rPr lang="hr-HR" sz="2400" u="sng" dirty="0">
                <a:hlinkClick r:id="rId3"/>
              </a:rPr>
              <a:t>http://www.posusje.ba</a:t>
            </a:r>
            <a:endParaRPr lang="hr-HR" sz="2400" dirty="0"/>
          </a:p>
          <a:p>
            <a:pPr marL="109728" indent="0">
              <a:buNone/>
            </a:pPr>
            <a:endParaRPr lang="hr-HR"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57200"/>
            <a:ext cx="139541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4953000"/>
            <a:ext cx="17764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6406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5813"/>
            <a:ext cx="8229600" cy="1066800"/>
          </a:xfrm>
        </p:spPr>
        <p:txBody>
          <a:bodyPr>
            <a:normAutofit/>
          </a:bodyPr>
          <a:lstStyle/>
          <a:p>
            <a:r>
              <a:rPr lang="hr-HR" sz="3600" dirty="0"/>
              <a:t>Municipality of Posušje in numbers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8587" y="207817"/>
            <a:ext cx="139541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zervirano mjesto sadržaja 5">
            <a:extLst>
              <a:ext uri="{FF2B5EF4-FFF2-40B4-BE49-F238E27FC236}">
                <a16:creationId xmlns:a16="http://schemas.microsoft.com/office/drawing/2014/main" id="{76F22700-B759-493F-90DA-211F0F31C4B7}"/>
              </a:ext>
            </a:extLst>
          </p:cNvPr>
          <p:cNvPicPr>
            <a:picLocks noGrp="1" noChangeAspect="1"/>
          </p:cNvPicPr>
          <p:nvPr>
            <p:ph idx="1"/>
          </p:nvPr>
        </p:nvPicPr>
        <p:blipFill>
          <a:blip r:embed="rId3">
            <a:duotone>
              <a:prstClr val="black"/>
              <a:schemeClr val="accent6">
                <a:tint val="45000"/>
                <a:satMod val="400000"/>
              </a:schemeClr>
            </a:duotone>
          </a:blip>
          <a:stretch>
            <a:fillRect/>
          </a:stretch>
        </p:blipFill>
        <p:spPr>
          <a:xfrm>
            <a:off x="914400" y="2181226"/>
            <a:ext cx="7315199" cy="4191000"/>
          </a:xfrm>
          <a:prstGeom prst="rect">
            <a:avLst/>
          </a:prstGeom>
        </p:spPr>
      </p:pic>
    </p:spTree>
    <p:extLst>
      <p:ext uri="{BB962C8B-B14F-4D97-AF65-F5344CB8AC3E}">
        <p14:creationId xmlns:p14="http://schemas.microsoft.com/office/powerpoint/2010/main" val="3154595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686800" cy="1066800"/>
          </a:xfrm>
        </p:spPr>
        <p:txBody>
          <a:bodyPr>
            <a:normAutofit fontScale="90000"/>
          </a:bodyPr>
          <a:lstStyle/>
          <a:p>
            <a:r>
              <a:rPr lang="hr-HR" dirty="0"/>
              <a:t>Why to invest in Municipality of Posušje?</a:t>
            </a:r>
          </a:p>
        </p:txBody>
      </p:sp>
      <p:sp>
        <p:nvSpPr>
          <p:cNvPr id="3" name="Content Placeholder 2"/>
          <p:cNvSpPr>
            <a:spLocks noGrp="1"/>
          </p:cNvSpPr>
          <p:nvPr>
            <p:ph idx="1"/>
          </p:nvPr>
        </p:nvSpPr>
        <p:spPr/>
        <p:txBody>
          <a:bodyPr/>
          <a:lstStyle/>
          <a:p>
            <a:r>
              <a:rPr lang="hr-HR" dirty="0"/>
              <a:t>Favourable geo-traffic position</a:t>
            </a:r>
          </a:p>
          <a:p>
            <a:r>
              <a:rPr lang="hr-HR" dirty="0"/>
              <a:t>Reach natural resources and business tradition</a:t>
            </a:r>
          </a:p>
          <a:p>
            <a:r>
              <a:rPr lang="hr-HR" dirty="0"/>
              <a:t>Available business infrastructure </a:t>
            </a:r>
          </a:p>
          <a:p>
            <a:r>
              <a:rPr lang="hr-HR" dirty="0"/>
              <a:t>Young, qualitified and cost competitive labour force</a:t>
            </a:r>
          </a:p>
          <a:p>
            <a:r>
              <a:rPr lang="hr-HR" dirty="0"/>
              <a:t>Fast and efficient municipal administration</a:t>
            </a:r>
          </a:p>
          <a:p>
            <a:r>
              <a:rPr lang="hr-HR" dirty="0"/>
              <a:t>Quality of life</a:t>
            </a:r>
          </a:p>
          <a:p>
            <a:r>
              <a:rPr lang="hr-HR" dirty="0"/>
              <a:t>Competitive business environment in BIH</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0438" y="5167744"/>
            <a:ext cx="139541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60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Favourable geo-traffic position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8587" y="304800"/>
            <a:ext cx="139541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Danijela\AppData\Local\Temp\Rar$DIa0.581\Zrinski posusj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209800"/>
            <a:ext cx="7174706" cy="447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769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solidFill>
                  <a:srgbClr val="424456"/>
                </a:solidFill>
              </a:rPr>
              <a:t>Favourable geo-traffic position</a:t>
            </a:r>
            <a:endParaRPr lang="hr-HR" dirty="0"/>
          </a:p>
        </p:txBody>
      </p:sp>
      <p:sp>
        <p:nvSpPr>
          <p:cNvPr id="3" name="Content Placeholder 2"/>
          <p:cNvSpPr>
            <a:spLocks noGrp="1"/>
          </p:cNvSpPr>
          <p:nvPr>
            <p:ph idx="1"/>
          </p:nvPr>
        </p:nvSpPr>
        <p:spPr/>
        <p:txBody>
          <a:bodyPr>
            <a:normAutofit/>
          </a:bodyPr>
          <a:lstStyle/>
          <a:p>
            <a:r>
              <a:rPr lang="hr-HR" dirty="0"/>
              <a:t>At intersection of regional roads</a:t>
            </a:r>
          </a:p>
          <a:p>
            <a:r>
              <a:rPr lang="hr-HR" dirty="0"/>
              <a:t>1 km to border with Croatia (EU)</a:t>
            </a:r>
          </a:p>
          <a:p>
            <a:r>
              <a:rPr lang="hr-HR" dirty="0"/>
              <a:t>30 km to Highway A1 (Zagreb-Dubrovnik), part of future Adriatic-Ionian corridor </a:t>
            </a:r>
          </a:p>
          <a:p>
            <a:r>
              <a:rPr lang="hr-HR" dirty="0"/>
              <a:t>Vicinity to future pan-european Corridor 5C</a:t>
            </a:r>
          </a:p>
          <a:p>
            <a:r>
              <a:rPr lang="hr-HR" dirty="0"/>
              <a:t>International sea port Ploče (67km), Split (99 km), international aeroport Split (109km)</a:t>
            </a:r>
          </a:p>
          <a:p>
            <a:r>
              <a:rPr lang="hr-HR" dirty="0"/>
              <a:t>EU market: more than 500 million inhabitants</a:t>
            </a:r>
          </a:p>
          <a:p>
            <a:endParaRPr lang="hr-H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28600"/>
            <a:ext cx="139541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2752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960" y="685798"/>
            <a:ext cx="6400800" cy="1066800"/>
          </a:xfrm>
        </p:spPr>
        <p:txBody>
          <a:bodyPr>
            <a:normAutofit fontScale="90000"/>
          </a:bodyPr>
          <a:lstStyle/>
          <a:p>
            <a:r>
              <a:rPr lang="hr-HR" dirty="0"/>
              <a:t>Reach natural resources and industrial tradition</a:t>
            </a:r>
          </a:p>
        </p:txBody>
      </p:sp>
      <p:sp>
        <p:nvSpPr>
          <p:cNvPr id="3" name="Content Placeholder 2"/>
          <p:cNvSpPr>
            <a:spLocks noGrp="1"/>
          </p:cNvSpPr>
          <p:nvPr>
            <p:ph idx="1"/>
          </p:nvPr>
        </p:nvSpPr>
        <p:spPr>
          <a:xfrm>
            <a:off x="425595" y="1828800"/>
            <a:ext cx="8229600" cy="4325112"/>
          </a:xfrm>
        </p:spPr>
        <p:txBody>
          <a:bodyPr>
            <a:normAutofit/>
          </a:bodyPr>
          <a:lstStyle/>
          <a:p>
            <a:r>
              <a:rPr lang="hr-HR" dirty="0"/>
              <a:t>Mineral resources – bauxite (over 3 mil tons in reserves), 10 types of stone of high architectural and construction value, marl</a:t>
            </a:r>
          </a:p>
          <a:p>
            <a:r>
              <a:rPr lang="hr-HR" dirty="0"/>
              <a:t>40.216 ha of pastures (goat and sheep breeding)</a:t>
            </a:r>
          </a:p>
          <a:p>
            <a:r>
              <a:rPr lang="hr-HR" dirty="0"/>
              <a:t>Multy-year average of 2.200 sunny hours</a:t>
            </a:r>
          </a:p>
          <a:p>
            <a:r>
              <a:rPr lang="hr-HR" dirty="0"/>
              <a:t>Nature park Blidinje</a:t>
            </a:r>
          </a:p>
          <a:p>
            <a:r>
              <a:rPr lang="hr-HR" dirty="0"/>
              <a:t>Tradition in industrial production (metal, plastic and stone processing), meat and diary industry</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8999" y="381000"/>
            <a:ext cx="139541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http://www.hercegbosna.org/slike_upload/20100914/velicina1/herceg_bosna201009141925220.jpg"/>
          <p:cNvPicPr/>
          <p:nvPr/>
        </p:nvPicPr>
        <p:blipFill>
          <a:blip r:embed="rId3">
            <a:extLst>
              <a:ext uri="{28A0092B-C50C-407E-A947-70E740481C1C}">
                <a14:useLocalDpi xmlns:a14="http://schemas.microsoft.com/office/drawing/2010/main" val="0"/>
              </a:ext>
            </a:extLst>
          </a:blip>
          <a:srcRect/>
          <a:stretch>
            <a:fillRect/>
          </a:stretch>
        </p:blipFill>
        <p:spPr bwMode="auto">
          <a:xfrm>
            <a:off x="2743200" y="5538470"/>
            <a:ext cx="2397760" cy="1319530"/>
          </a:xfrm>
          <a:prstGeom prst="rect">
            <a:avLst/>
          </a:prstGeom>
          <a:noFill/>
          <a:ln>
            <a:no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8095" y="5538470"/>
            <a:ext cx="239553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620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4236"/>
            <a:ext cx="8229600" cy="1066800"/>
          </a:xfrm>
        </p:spPr>
        <p:txBody>
          <a:bodyPr/>
          <a:lstStyle/>
          <a:p>
            <a:r>
              <a:rPr lang="hr-HR" dirty="0"/>
              <a:t>Available business infrastructure</a:t>
            </a:r>
          </a:p>
        </p:txBody>
      </p:sp>
      <p:sp>
        <p:nvSpPr>
          <p:cNvPr id="3" name="Content Placeholder 2"/>
          <p:cNvSpPr>
            <a:spLocks noGrp="1"/>
          </p:cNvSpPr>
          <p:nvPr>
            <p:ph idx="1"/>
          </p:nvPr>
        </p:nvSpPr>
        <p:spPr>
          <a:xfrm>
            <a:off x="533400" y="1698989"/>
            <a:ext cx="8229600" cy="3101610"/>
          </a:xfrm>
        </p:spPr>
        <p:txBody>
          <a:bodyPr>
            <a:normAutofit fontScale="92500" lnSpcReduction="10000"/>
          </a:bodyPr>
          <a:lstStyle/>
          <a:p>
            <a:r>
              <a:rPr lang="hr-HR" dirty="0"/>
              <a:t>Business zone Osrdak</a:t>
            </a:r>
          </a:p>
          <a:p>
            <a:pPr lvl="1"/>
            <a:r>
              <a:rPr lang="hr-HR" dirty="0"/>
              <a:t>Along main road Posušje-Mostar</a:t>
            </a:r>
          </a:p>
          <a:p>
            <a:pPr lvl="1"/>
            <a:r>
              <a:rPr lang="hr-HR" dirty="0"/>
              <a:t>Size: 13,74 ha </a:t>
            </a:r>
          </a:p>
          <a:p>
            <a:pPr lvl="1"/>
            <a:r>
              <a:rPr lang="hr-HR" dirty="0"/>
              <a:t>Available 16 plots of 4.000m2 average size</a:t>
            </a:r>
          </a:p>
          <a:p>
            <a:pPr lvl="1"/>
            <a:r>
              <a:rPr lang="hr-HR" dirty="0"/>
              <a:t>Price: 1 BAM/m2 (0,5 EUR/m2)</a:t>
            </a:r>
          </a:p>
          <a:p>
            <a:pPr lvl="1"/>
            <a:r>
              <a:rPr lang="hr-HR" dirty="0"/>
              <a:t>Services land with infrastructure</a:t>
            </a:r>
          </a:p>
          <a:p>
            <a:pPr lvl="1"/>
            <a:r>
              <a:rPr lang="hr-HR" dirty="0"/>
              <a:t>Purpose: SMEs, environmentally friendly production and services</a:t>
            </a:r>
          </a:p>
          <a:p>
            <a:pPr marL="411480" lvl="1" indent="0">
              <a:buNone/>
            </a:pPr>
            <a:endParaRPr lang="hr-HR" dirty="0"/>
          </a:p>
          <a:p>
            <a:pPr lvl="1"/>
            <a:endParaRPr lang="hr-H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1524000"/>
            <a:ext cx="139541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Danijela\Desktop\Inesticijski vodici BIH\Posusje\posusje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4800600"/>
            <a:ext cx="3581400" cy="17730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anijela\Desktop\Inesticijski vodici BIH\Posusje\posusje_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4800599"/>
            <a:ext cx="3276600" cy="177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373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066800"/>
          </a:xfrm>
        </p:spPr>
        <p:txBody>
          <a:bodyPr/>
          <a:lstStyle/>
          <a:p>
            <a:r>
              <a:rPr lang="hr-HR" dirty="0"/>
              <a:t>Available business infrastructure</a:t>
            </a:r>
          </a:p>
        </p:txBody>
      </p:sp>
      <p:sp>
        <p:nvSpPr>
          <p:cNvPr id="3" name="Content Placeholder 2"/>
          <p:cNvSpPr>
            <a:spLocks noGrp="1"/>
          </p:cNvSpPr>
          <p:nvPr>
            <p:ph idx="1"/>
          </p:nvPr>
        </p:nvSpPr>
        <p:spPr>
          <a:xfrm>
            <a:off x="533400" y="1600200"/>
            <a:ext cx="8229600" cy="4325112"/>
          </a:xfrm>
        </p:spPr>
        <p:txBody>
          <a:bodyPr/>
          <a:lstStyle/>
          <a:p>
            <a:r>
              <a:rPr lang="hr-HR" dirty="0"/>
              <a:t>Business zone Osrdak</a:t>
            </a:r>
          </a:p>
          <a:p>
            <a:pPr lvl="1"/>
            <a:r>
              <a:rPr lang="hr-HR" dirty="0"/>
              <a:t>5 companies, 128 employees</a:t>
            </a:r>
          </a:p>
          <a:p>
            <a:pPr lvl="1"/>
            <a:r>
              <a:rPr lang="hr-HR" dirty="0"/>
              <a:t>Diary industry (Meggle, Germany), production of furniture for exports, construction, production of pens and pencils</a:t>
            </a:r>
          </a:p>
          <a:p>
            <a:r>
              <a:rPr lang="hr-HR" dirty="0"/>
              <a:t>Target sectors: production of food, stone production and processing, metal and machinery industry</a:t>
            </a:r>
          </a:p>
          <a:p>
            <a:pPr lvl="1"/>
            <a:endParaRPr lang="hr-H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8587" y="1066800"/>
            <a:ext cx="139541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C:\Users\Danijela\AppData\Local\Temp\Rar$DIa0.772\DSC_956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5105400"/>
            <a:ext cx="2971800" cy="1374140"/>
          </a:xfrm>
          <a:prstGeom prst="rect">
            <a:avLst/>
          </a:prstGeom>
          <a:noFill/>
          <a:ln>
            <a:noFill/>
          </a:ln>
        </p:spPr>
      </p:pic>
      <p:pic>
        <p:nvPicPr>
          <p:cNvPr id="6" name="Picture 5" descr="C:\Users\Danijela\AppData\Local\Temp\Rar$DIa0.430\DSC_006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4800600"/>
            <a:ext cx="2895600" cy="1374140"/>
          </a:xfrm>
          <a:prstGeom prst="rect">
            <a:avLst/>
          </a:prstGeom>
          <a:noFill/>
          <a:ln>
            <a:noFill/>
          </a:ln>
        </p:spPr>
      </p:pic>
    </p:spTree>
    <p:extLst>
      <p:ext uri="{BB962C8B-B14F-4D97-AF65-F5344CB8AC3E}">
        <p14:creationId xmlns:p14="http://schemas.microsoft.com/office/powerpoint/2010/main" val="2184980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r>
              <a:rPr lang="hr-HR" dirty="0"/>
              <a:t>Meggle in Posušje </a:t>
            </a:r>
          </a:p>
        </p:txBody>
      </p:sp>
      <p:sp>
        <p:nvSpPr>
          <p:cNvPr id="3" name="Content Placeholder 2"/>
          <p:cNvSpPr>
            <a:spLocks noGrp="1"/>
          </p:cNvSpPr>
          <p:nvPr>
            <p:ph idx="1"/>
          </p:nvPr>
        </p:nvSpPr>
        <p:spPr>
          <a:xfrm>
            <a:off x="328613" y="1866468"/>
            <a:ext cx="8229600" cy="4325112"/>
          </a:xfrm>
        </p:spPr>
        <p:txBody>
          <a:bodyPr>
            <a:normAutofit lnSpcReduction="10000"/>
          </a:bodyPr>
          <a:lstStyle/>
          <a:p>
            <a:r>
              <a:rPr lang="hr-HR" sz="2400" dirty="0">
                <a:solidFill>
                  <a:prstClr val="black"/>
                </a:solidFill>
              </a:rPr>
              <a:t>Market leader in milk and diary products in BIH</a:t>
            </a:r>
            <a:endParaRPr lang="hr-HR" sz="2400" dirty="0"/>
          </a:p>
          <a:p>
            <a:r>
              <a:rPr lang="hr-HR" sz="2400" dirty="0">
                <a:solidFill>
                  <a:prstClr val="black"/>
                </a:solidFill>
              </a:rPr>
              <a:t>Logististics and distribution centre for Southeast</a:t>
            </a:r>
            <a:r>
              <a:rPr lang="hr-HR" sz="2400" dirty="0"/>
              <a:t> Europe opened</a:t>
            </a:r>
            <a:r>
              <a:rPr lang="vi-VN" sz="2400" dirty="0"/>
              <a:t> </a:t>
            </a:r>
            <a:r>
              <a:rPr lang="hr-HR" sz="2400" dirty="0"/>
              <a:t>on 14.9.2011.g.</a:t>
            </a:r>
            <a:r>
              <a:rPr lang="vi-VN" sz="2400" dirty="0"/>
              <a:t> </a:t>
            </a:r>
            <a:r>
              <a:rPr lang="hr-HR" sz="2400" dirty="0"/>
              <a:t>in Business zone Osrdak</a:t>
            </a:r>
            <a:endParaRPr lang="vi-VN" sz="2400" dirty="0"/>
          </a:p>
          <a:p>
            <a:r>
              <a:rPr lang="hr-HR" sz="2400" dirty="0">
                <a:solidFill>
                  <a:prstClr val="black"/>
                </a:solidFill>
              </a:rPr>
              <a:t>Investment value:</a:t>
            </a:r>
            <a:r>
              <a:rPr lang="vi-VN" sz="2400" dirty="0"/>
              <a:t> </a:t>
            </a:r>
            <a:r>
              <a:rPr lang="hr-HR" sz="2400" dirty="0"/>
              <a:t>more than 1 million EUR</a:t>
            </a:r>
            <a:endParaRPr lang="vi-VN" sz="2400" dirty="0"/>
          </a:p>
          <a:p>
            <a:r>
              <a:rPr lang="hr-HR" sz="2400" dirty="0">
                <a:solidFill>
                  <a:prstClr val="black"/>
                </a:solidFill>
              </a:rPr>
              <a:t>Logistics and distribution center:</a:t>
            </a:r>
            <a:r>
              <a:rPr lang="vi-VN" sz="2400" dirty="0"/>
              <a:t> </a:t>
            </a:r>
            <a:r>
              <a:rPr lang="hr-HR" sz="2400" dirty="0"/>
              <a:t>10.000 m2,</a:t>
            </a:r>
            <a:r>
              <a:rPr lang="vi-VN" sz="2400" dirty="0"/>
              <a:t> </a:t>
            </a:r>
            <a:r>
              <a:rPr lang="hr-HR" sz="2400" dirty="0"/>
              <a:t>warehouse and office space:</a:t>
            </a:r>
            <a:r>
              <a:rPr lang="vi-VN" sz="2400" dirty="0"/>
              <a:t> </a:t>
            </a:r>
            <a:r>
              <a:rPr lang="hr-HR" sz="2400" dirty="0"/>
              <a:t>1.300 m2</a:t>
            </a:r>
          </a:p>
          <a:p>
            <a:r>
              <a:rPr lang="hr-HR" sz="2400" dirty="0">
                <a:solidFill>
                  <a:prstClr val="black"/>
                </a:solidFill>
              </a:rPr>
              <a:t>Employees: 60 </a:t>
            </a:r>
          </a:p>
          <a:p>
            <a:r>
              <a:rPr lang="hr-HR" sz="2400" dirty="0">
                <a:solidFill>
                  <a:prstClr val="black"/>
                </a:solidFill>
              </a:rPr>
              <a:t>Developed cooperation with local cattle breeders and milk producers</a:t>
            </a:r>
            <a:r>
              <a:rPr lang="hr-HR" sz="2400" dirty="0">
                <a:latin typeface="Georgia" panose="02040502050405020303" pitchFamily="18" charset="0"/>
              </a:rPr>
              <a:t> </a:t>
            </a:r>
          </a:p>
          <a:p>
            <a:r>
              <a:rPr lang="hr-HR" sz="2400" dirty="0"/>
              <a:t>Current purchase of 100.000 l/month</a:t>
            </a:r>
          </a:p>
          <a:p>
            <a:r>
              <a:rPr lang="hr-HR" sz="2400" dirty="0"/>
              <a:t>Aimed increase to 1-1,5 mil l/month</a:t>
            </a:r>
            <a:r>
              <a:rPr lang="vi-VN" sz="2400" dirty="0"/>
              <a:t> </a:t>
            </a:r>
          </a:p>
          <a:p>
            <a:endParaRPr lang="hr-HR"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457200"/>
            <a:ext cx="139541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Profil Meggle grupe">
            <a:hlinkClick r:id="rId3" tooltip="&quot;Klikni za pregled slike&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6172200" y="5029200"/>
            <a:ext cx="2233930" cy="1447800"/>
          </a:xfrm>
          <a:prstGeom prst="rect">
            <a:avLst/>
          </a:prstGeom>
          <a:noFill/>
          <a:ln>
            <a:noFill/>
          </a:ln>
        </p:spPr>
      </p:pic>
    </p:spTree>
    <p:extLst>
      <p:ext uri="{BB962C8B-B14F-4D97-AF65-F5344CB8AC3E}">
        <p14:creationId xmlns:p14="http://schemas.microsoft.com/office/powerpoint/2010/main" val="35503827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6678</TotalTime>
  <Words>746</Words>
  <Application>Microsoft Office PowerPoint</Application>
  <PresentationFormat>Prikaz na zaslonu (4:3)</PresentationFormat>
  <Paragraphs>94</Paragraphs>
  <Slides>16</Slides>
  <Notes>2</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16</vt:i4>
      </vt:variant>
    </vt:vector>
  </HeadingPairs>
  <TitlesOfParts>
    <vt:vector size="22" baseType="lpstr">
      <vt:lpstr>Calibri</vt:lpstr>
      <vt:lpstr>Georgia</vt:lpstr>
      <vt:lpstr>Times New Roman</vt:lpstr>
      <vt:lpstr>Trebuchet MS</vt:lpstr>
      <vt:lpstr>Wingdings 2</vt:lpstr>
      <vt:lpstr>Urban</vt:lpstr>
      <vt:lpstr>Municipality of Posušje</vt:lpstr>
      <vt:lpstr>Municipality of Posušje in numbers</vt:lpstr>
      <vt:lpstr>Why to invest in Municipality of Posušje?</vt:lpstr>
      <vt:lpstr>Favourable geo-traffic position</vt:lpstr>
      <vt:lpstr>Favourable geo-traffic position</vt:lpstr>
      <vt:lpstr>Reach natural resources and industrial tradition</vt:lpstr>
      <vt:lpstr>Available business infrastructure</vt:lpstr>
      <vt:lpstr>Available business infrastructure</vt:lpstr>
      <vt:lpstr>Meggle in Posušje </vt:lpstr>
      <vt:lpstr>What investor said about us</vt:lpstr>
      <vt:lpstr>Available business infrastructure</vt:lpstr>
      <vt:lpstr>Incentives for investitors</vt:lpstr>
      <vt:lpstr>Young and qualified labour force</vt:lpstr>
      <vt:lpstr>Association of entrepreneurs Posušje</vt:lpstr>
      <vt:lpstr>Quality of life</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Općina Posušje</dc:title>
  <dc:creator>zrinski</dc:creator>
  <cp:lastModifiedBy>Osrdak2</cp:lastModifiedBy>
  <cp:revision>104</cp:revision>
  <dcterms:created xsi:type="dcterms:W3CDTF">2006-08-16T00:00:00Z</dcterms:created>
  <dcterms:modified xsi:type="dcterms:W3CDTF">2019-10-04T09:33:01Z</dcterms:modified>
</cp:coreProperties>
</file>